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1" r:id="rId1"/>
  </p:sldMasterIdLst>
  <p:notesMasterIdLst>
    <p:notesMasterId r:id="rId20"/>
  </p:notesMasterIdLst>
  <p:sldIdLst>
    <p:sldId id="257" r:id="rId2"/>
    <p:sldId id="259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veat" panose="020B0604020202020204" charset="0"/>
      <p:regular r:id="rId25"/>
      <p:bold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  <p:embeddedFont>
      <p:font typeface="Roboto Mono" panose="020B0604020202020204" charset="0"/>
      <p:regular r:id="rId35"/>
      <p:bold r:id="rId36"/>
      <p:italic r:id="rId37"/>
      <p:boldItalic r:id="rId38"/>
    </p:embeddedFont>
    <p:embeddedFont>
      <p:font typeface="Wingdings 3" panose="05040102010807070707" pitchFamily="18" charset="2"/>
      <p:regular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9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inJ2xe2oCnFFz3mGj1Q4wo08EU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CD0D83-2A75-4B5C-8A90-B60938EE4285}" v="18" dt="2021-11-23T14:51:10.342"/>
  </p1510:revLst>
</p1510:revInfo>
</file>

<file path=ppt/tableStyles.xml><?xml version="1.0" encoding="utf-8"?>
<a:tblStyleLst xmlns:a="http://schemas.openxmlformats.org/drawingml/2006/main" def="{7F001D0C-DF32-4147-8AFA-3CA06F2D9C3E}">
  <a:tblStyle styleId="{7F001D0C-DF32-4147-8AFA-3CA06F2D9C3E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CDD4EA"/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  <a:fill>
          <a:solidFill>
            <a:srgbClr val="E8EBF5"/>
          </a:solidFill>
        </a:fill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74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customschemas.google.com/relationships/presentationmetadata" Target="metadata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0" Type="http://schemas.openxmlformats.org/officeDocument/2006/relationships/notesMaster" Target="notesMasters/notesMaster1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f9e0b4c10b_4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gf9e0b4c10b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faaf5adb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4" name="Google Shape;194;gfaaf5adb46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f9ae0a3fe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4" name="Google Shape;204;gf9ae0a3fe3_0_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f9ae0a3fe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4" name="Google Shape;214;gf9ae0a3fe3_0_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f9e0b4c10b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6" name="Google Shape;226;gf9e0b4c10b_5_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f9eee44c7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5" name="Google Shape;235;gf9eee44c76_0_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0235d16a5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4" name="Google Shape;244;g10235d16a5d_0_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0235d16a5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3" name="Google Shape;253;g10235d16a5d_0_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f9e0b4c10b_5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2" name="Google Shape;262;gf9e0b4c10b_5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f9eee44d3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6" name="Google Shape;276;gf9eee44d39_0_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aaf5adb4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gfaaf5adb46_0_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9e0b4c10b_0_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gf9e0b4c10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9e58647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2" name="Google Shape;182;gf9e5864765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2563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3847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605382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8856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621940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520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0691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2875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olo e contenuto">
  <p:cSld name="1_Titolo e contenut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f9eee44c76_1_52"/>
          <p:cNvSpPr txBox="1">
            <a:spLocks noGrp="1"/>
          </p:cNvSpPr>
          <p:nvPr>
            <p:ph type="sldNum" idx="12"/>
          </p:nvPr>
        </p:nvSpPr>
        <p:spPr>
          <a:xfrm>
            <a:off x="11095178" y="6414761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sz="1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557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9832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7004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4972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3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438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3168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7355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8481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4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forms.office.com/r/sDCJS0vyyR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forms.office.com/r/2gH9PUrE3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rfvg.gov.it/export/sites/default/it/home/menu/aree/Allegati-aree/catalogo-EFT-FVG.pdf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office.com/r/sDCJS0vyyR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forms.office.com/r/cbpjtAvnpw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f9e0b4c10b_4_0"/>
          <p:cNvSpPr txBox="1"/>
          <p:nvPr/>
        </p:nvSpPr>
        <p:spPr>
          <a:xfrm>
            <a:off x="2312825" y="5545200"/>
            <a:ext cx="7504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1" u="none" strike="noStrike" cap="none">
                <a:solidFill>
                  <a:srgbClr val="4A9DC4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n-US" sz="2800" b="1" i="1">
                <a:solidFill>
                  <a:srgbClr val="4A9DC4"/>
                </a:solidFill>
                <a:latin typeface="Roboto"/>
                <a:ea typeface="Roboto"/>
                <a:cs typeface="Roboto"/>
                <a:sym typeface="Roboto"/>
              </a:rPr>
              <a:t>Incontro del</a:t>
            </a:r>
            <a:r>
              <a:rPr lang="en-US" sz="2800" b="1" i="1" u="none" strike="noStrike" cap="none">
                <a:solidFill>
                  <a:srgbClr val="4A9DC4"/>
                </a:solidFill>
                <a:latin typeface="Roboto"/>
                <a:ea typeface="Roboto"/>
                <a:cs typeface="Roboto"/>
                <a:sym typeface="Roboto"/>
              </a:rPr>
              <a:t> 18 novemb</a:t>
            </a:r>
            <a:r>
              <a:rPr lang="en-US" sz="2800" b="1" i="1">
                <a:solidFill>
                  <a:srgbClr val="4A9DC4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-US" sz="2800" b="1" i="1" u="none" strike="noStrike" cap="none">
                <a:solidFill>
                  <a:srgbClr val="4A9DC4"/>
                </a:solidFill>
                <a:latin typeface="Roboto"/>
                <a:ea typeface="Roboto"/>
                <a:cs typeface="Roboto"/>
                <a:sym typeface="Roboto"/>
              </a:rPr>
              <a:t>e 2021</a:t>
            </a:r>
            <a:endParaRPr sz="2800" b="1" i="1" u="none" strike="noStrike" cap="none">
              <a:solidFill>
                <a:srgbClr val="4A9DC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9" name="Google Shape;79;gf9e0b4c10b_4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6440" y="260648"/>
            <a:ext cx="1922600" cy="1461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gf9e0b4c10b_4_0" descr="FriuliVeneziaGiul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1464" y="2143332"/>
            <a:ext cx="9649070" cy="2441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f9e0b4c10b_4_0" descr="Ministero dell'istruzione, dell'università e della ricerc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2" y="260648"/>
            <a:ext cx="1610574" cy="1575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faaf5adb46_0_0"/>
          <p:cNvSpPr txBox="1"/>
          <p:nvPr/>
        </p:nvSpPr>
        <p:spPr>
          <a:xfrm>
            <a:off x="544198" y="2136427"/>
            <a:ext cx="10942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Come </a:t>
            </a:r>
            <a:r>
              <a:rPr lang="en-US" sz="3600" b="1" i="0" u="none" strike="noStrike" cap="none" dirty="0" err="1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si</a:t>
            </a:r>
            <a:r>
              <a:rPr lang="en-US" sz="36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procede</a:t>
            </a:r>
            <a:r>
              <a:rPr lang="en-US" sz="36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per </a:t>
            </a:r>
            <a:r>
              <a:rPr lang="en-US" sz="3600" b="1" i="0" u="none" strike="noStrike" cap="none" dirty="0" err="1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richiedere</a:t>
            </a:r>
            <a:r>
              <a:rPr lang="en-US" sz="36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l’aiuto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dell’EFT</a:t>
            </a:r>
            <a:r>
              <a:rPr lang="en-US" sz="36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 b="1" i="0" u="none" strike="noStrike" cap="none" dirty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faaf5adb46_0_0"/>
          <p:cNvSpPr txBox="1"/>
          <p:nvPr/>
        </p:nvSpPr>
        <p:spPr>
          <a:xfrm>
            <a:off x="1068639" y="3656537"/>
            <a:ext cx="7125300" cy="161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Bisogna</a:t>
            </a:r>
            <a:r>
              <a:rPr lang="en-US" sz="31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100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31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ompilare</a:t>
            </a:r>
            <a:r>
              <a:rPr lang="en-US" sz="31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1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il</a:t>
            </a:r>
            <a:r>
              <a:rPr lang="en-US" sz="31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100" b="0" i="0" u="sng" strike="noStrike" cap="none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FORM</a:t>
            </a:r>
            <a:r>
              <a:rPr lang="en-US" sz="3100" b="0" i="0" strike="noStrike" cap="none" dirty="0">
                <a:solidFill>
                  <a:schemeClr val="accent5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1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tramite</a:t>
            </a:r>
            <a:r>
              <a:rPr lang="en-US" sz="31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1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il</a:t>
            </a:r>
            <a:r>
              <a:rPr lang="en-US" sz="31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1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proprio</a:t>
            </a:r>
            <a:r>
              <a:rPr lang="en-US" sz="31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100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-US" sz="31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nimatore</a:t>
            </a:r>
            <a:r>
              <a:rPr lang="en-US" sz="31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1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digitale</a:t>
            </a:r>
            <a:r>
              <a:rPr lang="en-US" sz="31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1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oppure</a:t>
            </a:r>
            <a:r>
              <a:rPr lang="en-US" sz="31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1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direttamente</a:t>
            </a:r>
            <a:r>
              <a:rPr lang="en-US" sz="31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1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sul</a:t>
            </a:r>
            <a:r>
              <a:rPr lang="en-US" sz="31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1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sito</a:t>
            </a:r>
            <a:r>
              <a:rPr lang="en-US" sz="31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1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dell’USR</a:t>
            </a:r>
            <a:r>
              <a:rPr lang="en-US" sz="31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FVG</a:t>
            </a:r>
            <a:r>
              <a:rPr lang="en-US" sz="31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gfaaf5adb46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6440" y="260648"/>
            <a:ext cx="1922600" cy="1461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faaf5adb46_0_0" descr="FriuliVeneziaGiuli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91744" y="332656"/>
            <a:ext cx="4608510" cy="1165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faaf5adb46_0_0" descr="Ministero dell'istruzione, dell'università e della ricerc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3352" y="260648"/>
            <a:ext cx="1610574" cy="1575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faaf5adb46_0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27300" y="3289538"/>
            <a:ext cx="2956975" cy="295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f9ae0a3fe3_0_8"/>
          <p:cNvSpPr txBox="1"/>
          <p:nvPr/>
        </p:nvSpPr>
        <p:spPr>
          <a:xfrm>
            <a:off x="256975" y="2481550"/>
            <a:ext cx="8865000" cy="418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8735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73763"/>
              </a:buClr>
              <a:buSzPts val="2500"/>
              <a:buFont typeface="Roboto"/>
              <a:buChar char="●"/>
            </a:pP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Supporto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all’organizzazione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di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riunioni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online (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es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consigli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di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classe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anche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con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rappresentanti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2500" b="0" i="0" u="none" strike="noStrike" cap="none" dirty="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73763"/>
              </a:buClr>
              <a:buSzPts val="2500"/>
              <a:buFont typeface="Roboto"/>
              <a:buChar char="●"/>
            </a:pP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Assistenza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per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l’amministrazione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di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siti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o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piattaforme</a:t>
            </a:r>
            <a:endParaRPr sz="2500" b="0" i="0" u="none" strike="noStrike" cap="none" dirty="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73763"/>
              </a:buClr>
              <a:buSzPts val="2500"/>
              <a:buFont typeface="Roboto"/>
              <a:buChar char="●"/>
            </a:pP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Consulenza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su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attività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o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materiali</a:t>
            </a:r>
            <a:endParaRPr sz="2500" b="0" i="0" u="none" strike="noStrike" cap="none" dirty="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73763"/>
              </a:buClr>
              <a:buSzPts val="2500"/>
              <a:buFont typeface="Roboto"/>
              <a:buChar char="●"/>
            </a:pP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Strumenti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di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monitoraggio</a:t>
            </a:r>
            <a:endParaRPr sz="2500" b="0" i="0" u="none" strike="noStrike" cap="none" dirty="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73763"/>
              </a:buClr>
              <a:buSzPts val="2500"/>
              <a:buFont typeface="Roboto"/>
              <a:buChar char="●"/>
            </a:pP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Affiancamento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per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l’uso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di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documenti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/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fogli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di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calcolo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condivisi</a:t>
            </a:r>
            <a:endParaRPr sz="2500" b="0" i="0" u="none" strike="noStrike" cap="none" dirty="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73763"/>
              </a:buClr>
              <a:buSzPts val="2500"/>
              <a:buFont typeface="Roboto"/>
              <a:buChar char="●"/>
            </a:pP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Supporto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per la DDI</a:t>
            </a:r>
            <a:endParaRPr sz="2500" b="0" i="0" u="none" strike="noStrike" cap="none" dirty="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73763"/>
              </a:buClr>
              <a:buSzPts val="2500"/>
              <a:buFont typeface="Roboto"/>
              <a:buChar char="●"/>
            </a:pP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Altri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interventi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di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carattere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rapido</a:t>
            </a:r>
            <a:endParaRPr sz="2600" b="0" i="0" u="none" strike="noStrike" cap="none" dirty="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gf9ae0a3fe3_0_8"/>
          <p:cNvSpPr txBox="1"/>
          <p:nvPr/>
        </p:nvSpPr>
        <p:spPr>
          <a:xfrm>
            <a:off x="1454800" y="1827900"/>
            <a:ext cx="92703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3FF"/>
              </a:buClr>
              <a:buSzPts val="5500"/>
              <a:buFont typeface="Calibri"/>
              <a:buNone/>
            </a:pPr>
            <a:r>
              <a:rPr lang="en-US" sz="3700" b="1" i="0" u="none" strike="noStrike" cap="none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Help desk - </a:t>
            </a:r>
            <a:r>
              <a:rPr lang="en-US" sz="3700" b="1" i="0" u="none" strike="noStrike" cap="none" dirty="0" err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interventi</a:t>
            </a:r>
            <a:r>
              <a:rPr lang="en-US" sz="3700" b="1" i="0" u="none" strike="noStrike" cap="none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700" b="1" i="0" u="none" strike="noStrike" cap="none" dirty="0" err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rapidi</a:t>
            </a:r>
            <a:endParaRPr sz="3700" b="1" i="0" u="none" strike="noStrike" cap="none" dirty="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9" name="Google Shape;209;gf9ae0a3fe3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6440" y="260648"/>
            <a:ext cx="1922600" cy="1461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f9ae0a3fe3_0_8" descr="FriuliVeneziaGiul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1744" y="332656"/>
            <a:ext cx="4608510" cy="1165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f9ae0a3fe3_0_8" descr="Ministero dell'istruzione, dell'università e della ricerc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2" y="260648"/>
            <a:ext cx="1610574" cy="1575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F44FC23-463C-4EE0-9AC5-35C3EA6047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0254" y="4041301"/>
            <a:ext cx="3553569" cy="23690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f9ae0a3fe3_0_3"/>
          <p:cNvSpPr txBox="1"/>
          <p:nvPr/>
        </p:nvSpPr>
        <p:spPr>
          <a:xfrm>
            <a:off x="2462725" y="3371775"/>
            <a:ext cx="682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f9ae0a3fe3_0_3"/>
          <p:cNvSpPr txBox="1"/>
          <p:nvPr/>
        </p:nvSpPr>
        <p:spPr>
          <a:xfrm>
            <a:off x="1885850" y="4103600"/>
            <a:ext cx="9234300" cy="11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sz="3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f9ae0a3fe3_0_3"/>
          <p:cNvSpPr txBox="1"/>
          <p:nvPr/>
        </p:nvSpPr>
        <p:spPr>
          <a:xfrm>
            <a:off x="3999125" y="4726225"/>
            <a:ext cx="242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f9ae0a3fe3_0_3"/>
          <p:cNvSpPr txBox="1"/>
          <p:nvPr/>
        </p:nvSpPr>
        <p:spPr>
          <a:xfrm>
            <a:off x="406350" y="2618275"/>
            <a:ext cx="11379300" cy="38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L’Equipe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Territoriale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Formativa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è al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servizio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delle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scuole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del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territorio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attraverso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azioni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di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supporto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accompagnamento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nelle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seguenti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aree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 indicate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dal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M.I</a:t>
            </a:r>
            <a:r>
              <a:rPr lang="en-US" sz="25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.:</a:t>
            </a:r>
            <a:endParaRPr sz="2500" b="0" i="0" u="none" strike="noStrike" cap="none" dirty="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AA84F"/>
              </a:buClr>
              <a:buSzPts val="2500"/>
              <a:buFont typeface="Roboto"/>
              <a:buChar char="●"/>
            </a:pPr>
            <a:r>
              <a:rPr lang="en-US" sz="2500" b="1" i="0" u="none" strike="noStrike" cap="none" dirty="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CREAZIONE DI AMBIENTI DIGITALI</a:t>
            </a:r>
            <a:endParaRPr sz="2500" b="1" i="0" u="none" strike="noStrike" cap="none" dirty="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ts val="2500"/>
              <a:buFont typeface="Roboto"/>
              <a:buChar char="●"/>
            </a:pPr>
            <a:r>
              <a:rPr lang="en-US" sz="2500" b="1" i="0" u="none" strike="noStrike" cap="none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SPERIMENTAZIONE DI MODELLI ORGANIZZATIVI</a:t>
            </a:r>
            <a:endParaRPr sz="2500" b="1" i="0" u="none" strike="noStrike" cap="none" dirty="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80000"/>
              </a:buClr>
              <a:buSzPts val="2500"/>
              <a:buFont typeface="Roboto"/>
              <a:buChar char="●"/>
            </a:pPr>
            <a:r>
              <a:rPr lang="en-US" sz="2500" b="1" i="0" u="none" strike="noStrike" cap="none" dirty="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PROGETTAZIONE DI PERCORSI FORMATIVI</a:t>
            </a:r>
            <a:endParaRPr sz="2500" b="1" i="0" u="none" strike="noStrike" cap="none" dirty="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73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F9000"/>
              </a:buClr>
              <a:buSzPts val="2500"/>
              <a:buFont typeface="Roboto"/>
              <a:buChar char="●"/>
            </a:pPr>
            <a:r>
              <a:rPr lang="en-US" sz="2500" b="1" i="0" u="none" strike="noStrike" cap="none" dirty="0">
                <a:solidFill>
                  <a:srgbClr val="BF9000"/>
                </a:solidFill>
                <a:latin typeface="Roboto"/>
                <a:ea typeface="Roboto"/>
                <a:cs typeface="Roboto"/>
                <a:sym typeface="Roboto"/>
              </a:rPr>
              <a:t>DOCUMENTAZIONE DELLE SPERIMENTAZIONI</a:t>
            </a:r>
            <a:endParaRPr sz="2500" b="1" i="0" u="none" strike="noStrike" cap="none" dirty="0">
              <a:solidFill>
                <a:srgbClr val="BF9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Gli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interventi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saranno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coordinati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o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riformulati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in base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alle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esigenze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della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scuola</a:t>
            </a:r>
            <a:r>
              <a:rPr lang="en-US" sz="2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richiedente</a:t>
            </a:r>
            <a:endParaRPr sz="14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gf9ae0a3fe3_0_3"/>
          <p:cNvSpPr txBox="1"/>
          <p:nvPr/>
        </p:nvSpPr>
        <p:spPr>
          <a:xfrm>
            <a:off x="1467650" y="1878413"/>
            <a:ext cx="92703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3FF"/>
              </a:buClr>
              <a:buSzPts val="5500"/>
              <a:buFont typeface="Calibri"/>
              <a:buNone/>
            </a:pPr>
            <a:r>
              <a:rPr lang="en-US" sz="3700" b="1" i="0" u="none" strike="noStrike" cap="none" dirty="0" err="1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Supporto</a:t>
            </a:r>
            <a:r>
              <a:rPr lang="en-US" sz="37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3700" b="1" dirty="0" err="1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3700" b="1" i="0" u="none" strike="noStrike" cap="none" dirty="0" err="1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ccompagnamento</a:t>
            </a:r>
            <a:endParaRPr sz="1400" b="0" i="0" u="none" strike="noStrike" cap="none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gf9ae0a3fe3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6440" y="260648"/>
            <a:ext cx="1922600" cy="1461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f9ae0a3fe3_0_3" descr="FriuliVeneziaGiul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1744" y="332656"/>
            <a:ext cx="4608510" cy="1165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f9ae0a3fe3_0_3" descr="Ministero dell'istruzione, dell'università e della ricerc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2" y="260648"/>
            <a:ext cx="1610574" cy="1575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f9e0b4c10b_5_26"/>
          <p:cNvSpPr txBox="1"/>
          <p:nvPr/>
        </p:nvSpPr>
        <p:spPr>
          <a:xfrm>
            <a:off x="2113200" y="2232125"/>
            <a:ext cx="75084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LINK: </a:t>
            </a:r>
            <a:r>
              <a:rPr lang="en-US" sz="3900" b="1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Catalogo</a:t>
            </a:r>
            <a:endParaRPr sz="3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endParaRPr sz="3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6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per la richie</a:t>
            </a:r>
            <a:r>
              <a:rPr lang="en-US" sz="36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sta di</a:t>
            </a:r>
            <a:r>
              <a:rPr lang="en-US" sz="36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interventi </a:t>
            </a:r>
            <a:endParaRPr sz="3600" b="0" i="0" u="none" strike="noStrike" cap="none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600" b="0" i="0" u="none" strike="noStrike" cap="none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di accompagnamento strutturati </a:t>
            </a:r>
            <a:endParaRPr sz="3600" b="0" i="0" u="none" strike="noStrike" cap="none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9" name="Google Shape;229;gf9e0b4c10b_5_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6440" y="260648"/>
            <a:ext cx="1922600" cy="1461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f9e0b4c10b_5_26" descr="FriuliVeneziaGiul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91744" y="332656"/>
            <a:ext cx="4608510" cy="1165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f9e0b4c10b_5_26" descr="Ministero dell'istruzione, dell'università e della ricerc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3352" y="260648"/>
            <a:ext cx="1610574" cy="1575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f9e0b4c10b_5_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21600" y="4347342"/>
            <a:ext cx="2265600" cy="22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f9eee44c76_0_8"/>
          <p:cNvSpPr txBox="1"/>
          <p:nvPr/>
        </p:nvSpPr>
        <p:spPr>
          <a:xfrm>
            <a:off x="3238950" y="3437275"/>
            <a:ext cx="951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f9eee44c76_0_8"/>
          <p:cNvSpPr txBox="1"/>
          <p:nvPr/>
        </p:nvSpPr>
        <p:spPr>
          <a:xfrm>
            <a:off x="789700" y="2230925"/>
            <a:ext cx="10764900" cy="343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-US" sz="4000" b="1" i="0" u="none" strike="noStrike" cap="none" dirty="0" err="1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Cosa</a:t>
            </a:r>
            <a:r>
              <a:rPr lang="en-US" sz="40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4000" b="1" i="0" u="none" strike="noStrike" cap="none" dirty="0" err="1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accade</a:t>
            </a:r>
            <a:r>
              <a:rPr lang="en-US" sz="40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4000" b="1" i="0" u="none" strike="noStrike" cap="none" dirty="0" err="1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dopo</a:t>
            </a:r>
            <a:r>
              <a:rPr lang="en-US" sz="40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4000" b="1" i="0" u="none" strike="noStrike" cap="none" dirty="0" err="1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che</a:t>
            </a:r>
            <a:r>
              <a:rPr lang="en-US" sz="40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4000" b="1" i="0" u="none" strike="noStrike" cap="none" dirty="0" err="1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si</a:t>
            </a:r>
            <a:r>
              <a:rPr lang="en-US" sz="40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è </a:t>
            </a:r>
            <a:r>
              <a:rPr lang="en-US" sz="4000" b="1" i="0" u="none" strike="noStrike" cap="none" dirty="0" err="1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avviata</a:t>
            </a:r>
            <a:r>
              <a:rPr lang="en-US" sz="40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la </a:t>
            </a:r>
            <a:r>
              <a:rPr lang="en-US" sz="4000" b="1" i="0" u="none" strike="noStrike" cap="none" dirty="0" err="1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richiesta</a:t>
            </a:r>
            <a:endParaRPr sz="4000" b="1" i="0" u="none" strike="noStrike" cap="none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43025" marR="0" lvl="0" indent="-13430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9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CATALOGO</a:t>
            </a:r>
            <a:r>
              <a:rPr lang="en-US" sz="2900" b="0" i="0" u="none" strike="noStrike" cap="none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9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viene</a:t>
            </a:r>
            <a:r>
              <a:rPr lang="en-US" sz="29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9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inviata</a:t>
            </a:r>
            <a:r>
              <a:rPr lang="en-US" sz="29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9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una</a:t>
            </a:r>
            <a:r>
              <a:rPr lang="en-US" sz="29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9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risposta</a:t>
            </a:r>
            <a:r>
              <a:rPr lang="en-US" sz="29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9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alla</a:t>
            </a:r>
            <a:r>
              <a:rPr lang="en-US" sz="29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9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scuola</a:t>
            </a:r>
            <a:r>
              <a:rPr lang="en-US" sz="29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9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che</a:t>
            </a:r>
            <a:r>
              <a:rPr lang="en-US" sz="29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ha </a:t>
            </a:r>
            <a:r>
              <a:rPr lang="en-US" sz="29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effettuato</a:t>
            </a:r>
            <a:r>
              <a:rPr lang="en-US" sz="29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la </a:t>
            </a:r>
            <a:r>
              <a:rPr lang="en-US" sz="29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richiesta</a:t>
            </a:r>
            <a:r>
              <a:rPr lang="en-US" sz="29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a cui </a:t>
            </a:r>
            <a:r>
              <a:rPr lang="en-US" sz="29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seguirà</a:t>
            </a:r>
            <a:r>
              <a:rPr lang="en-US" sz="29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un primo </a:t>
            </a:r>
            <a:r>
              <a:rPr lang="en-US" sz="29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contatto</a:t>
            </a:r>
            <a:r>
              <a:rPr lang="en-US" sz="29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con </a:t>
            </a:r>
            <a:r>
              <a:rPr lang="en-US" sz="29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il</a:t>
            </a:r>
            <a:r>
              <a:rPr lang="en-US" sz="29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9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docente</a:t>
            </a:r>
            <a:r>
              <a:rPr lang="en-US" sz="29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EFT </a:t>
            </a:r>
            <a:r>
              <a:rPr lang="en-US" sz="29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che</a:t>
            </a:r>
            <a:r>
              <a:rPr lang="en-US" sz="29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9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si</a:t>
            </a:r>
            <a:r>
              <a:rPr lang="en-US" sz="29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9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occuperà</a:t>
            </a:r>
            <a:r>
              <a:rPr lang="en-US" sz="29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9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della</a:t>
            </a:r>
            <a:r>
              <a:rPr lang="en-US" sz="29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9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richiesta</a:t>
            </a:r>
            <a:r>
              <a:rPr lang="en-US" sz="29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9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43025" marR="0" lvl="0" indent="-13430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9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43025" marR="0" lvl="0" indent="-13430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900" b="1" i="0" u="none" strike="noStrike" cap="none" dirty="0">
                <a:solidFill>
                  <a:srgbClr val="97C04E"/>
                </a:solidFill>
                <a:latin typeface="Roboto"/>
                <a:ea typeface="Roboto"/>
                <a:cs typeface="Roboto"/>
                <a:sym typeface="Roboto"/>
              </a:rPr>
              <a:t>HELP DESK</a:t>
            </a:r>
            <a:r>
              <a:rPr lang="en-US" sz="29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-US" sz="29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si</a:t>
            </a:r>
            <a:r>
              <a:rPr lang="en-US" sz="29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9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viene</a:t>
            </a:r>
            <a:r>
              <a:rPr lang="en-US" sz="29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9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contattati</a:t>
            </a:r>
            <a:r>
              <a:rPr lang="en-US" sz="29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9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ai</a:t>
            </a:r>
            <a:r>
              <a:rPr lang="en-US" sz="29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9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recapiti</a:t>
            </a:r>
            <a:r>
              <a:rPr lang="en-US" sz="29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9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rilasciati</a:t>
            </a:r>
            <a:r>
              <a:rPr lang="en-US" sz="29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9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nel</a:t>
            </a:r>
            <a:r>
              <a:rPr lang="en-US" sz="29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modulo.</a:t>
            </a:r>
            <a:endParaRPr sz="2900" b="0" i="0" u="none" strike="noStrike" cap="none" dirty="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9" name="Google Shape;239;gf9eee44c76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6440" y="260648"/>
            <a:ext cx="1922600" cy="1461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f9eee44c76_0_8" descr="FriuliVeneziaGiul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1744" y="332656"/>
            <a:ext cx="4608510" cy="1165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f9eee44c76_0_8" descr="Ministero dell'istruzione, dell'università e della ricerc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2" y="260648"/>
            <a:ext cx="1610574" cy="1575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0235d16a5d_0_8"/>
          <p:cNvSpPr txBox="1"/>
          <p:nvPr/>
        </p:nvSpPr>
        <p:spPr>
          <a:xfrm>
            <a:off x="3238950" y="3437275"/>
            <a:ext cx="951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g10235d16a5d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6440" y="260648"/>
            <a:ext cx="1922600" cy="1461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10235d16a5d_0_8" descr="FriuliVeneziaGiul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1744" y="332656"/>
            <a:ext cx="4608509" cy="1165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10235d16a5d_0_8" descr="Ministero dell'istruzione, dell'università e della ricerc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2" y="260648"/>
            <a:ext cx="1610574" cy="1575098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10235d16a5d_0_8"/>
          <p:cNvSpPr txBox="1"/>
          <p:nvPr/>
        </p:nvSpPr>
        <p:spPr>
          <a:xfrm>
            <a:off x="547200" y="3075350"/>
            <a:ext cx="11097600" cy="1969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L’</a:t>
            </a:r>
            <a:r>
              <a:rPr lang="en-US" sz="2900" b="1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EFT FVG</a:t>
            </a:r>
            <a:r>
              <a:rPr lang="en-US" sz="29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900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offre</a:t>
            </a:r>
            <a:r>
              <a:rPr lang="en-US" sz="29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900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il</a:t>
            </a:r>
            <a:r>
              <a:rPr lang="en-US" sz="29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900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proprio</a:t>
            </a:r>
            <a:r>
              <a:rPr lang="en-US" sz="29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900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supporto</a:t>
            </a:r>
            <a:r>
              <a:rPr lang="en-US" sz="29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900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anche</a:t>
            </a:r>
            <a:r>
              <a:rPr lang="en-US" sz="29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900" dirty="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per </a:t>
            </a:r>
            <a:r>
              <a:rPr lang="en-US" sz="2900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il</a:t>
            </a:r>
            <a:r>
              <a:rPr lang="en-US" sz="29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900" b="1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Progetto</a:t>
            </a:r>
            <a:r>
              <a:rPr lang="en-US" sz="2900" b="1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900" b="1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Nazionale</a:t>
            </a:r>
            <a:r>
              <a:rPr lang="en-US" sz="29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900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sulle</a:t>
            </a:r>
            <a:r>
              <a:rPr lang="en-US" sz="29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900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metodologie</a:t>
            </a:r>
            <a:r>
              <a:rPr lang="en-US" sz="29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900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didattiche</a:t>
            </a:r>
            <a:r>
              <a:rPr lang="en-US" sz="29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innovative</a:t>
            </a:r>
            <a:endParaRPr sz="2900" dirty="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0235d16a5d_0_17"/>
          <p:cNvSpPr txBox="1"/>
          <p:nvPr/>
        </p:nvSpPr>
        <p:spPr>
          <a:xfrm>
            <a:off x="3238950" y="3437275"/>
            <a:ext cx="951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g10235d16a5d_0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6440" y="260648"/>
            <a:ext cx="1922600" cy="1461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10235d16a5d_0_17" descr="FriuliVeneziaGiul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1744" y="332656"/>
            <a:ext cx="4608509" cy="1165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10235d16a5d_0_17" descr="Ministero dell'istruzione, dell'università e della ricerc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2" y="260648"/>
            <a:ext cx="1610574" cy="1575098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10235d16a5d_0_17"/>
          <p:cNvSpPr txBox="1"/>
          <p:nvPr/>
        </p:nvSpPr>
        <p:spPr>
          <a:xfrm>
            <a:off x="325575" y="1958525"/>
            <a:ext cx="11501100" cy="4829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</a:rPr>
              <a:t>I</a:t>
            </a:r>
            <a:r>
              <a:rPr lang="en-US" sz="22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n </a:t>
            </a:r>
            <a:r>
              <a:rPr lang="en-US" sz="22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corrispondenza</a:t>
            </a:r>
            <a:r>
              <a:rPr lang="en-US" sz="22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con le </a:t>
            </a:r>
            <a:r>
              <a:rPr lang="en-US" sz="22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priorità</a:t>
            </a:r>
            <a:r>
              <a:rPr lang="en-US" sz="22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del </a:t>
            </a:r>
            <a:r>
              <a:rPr lang="en-US" sz="22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Ministero</a:t>
            </a:r>
            <a:r>
              <a:rPr lang="en-US" sz="22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2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nonché</a:t>
            </a:r>
            <a:r>
              <a:rPr lang="en-US" sz="22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con le </a:t>
            </a:r>
            <a:r>
              <a:rPr lang="en-US" sz="22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azioni</a:t>
            </a:r>
            <a:r>
              <a:rPr lang="en-US" sz="22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specifiche</a:t>
            </a:r>
            <a:r>
              <a:rPr lang="en-US" sz="22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delle</a:t>
            </a:r>
            <a:r>
              <a:rPr lang="en-US" sz="22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Équipe</a:t>
            </a:r>
            <a:r>
              <a:rPr lang="en-US" sz="22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2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entro</a:t>
            </a:r>
            <a:r>
              <a:rPr lang="en-US" sz="22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il</a:t>
            </a:r>
            <a:r>
              <a:rPr lang="en-US" sz="22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2021 </a:t>
            </a:r>
            <a:r>
              <a:rPr lang="en-US" sz="22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verrà</a:t>
            </a:r>
            <a:r>
              <a:rPr lang="en-US" sz="22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presentato</a:t>
            </a:r>
            <a:r>
              <a:rPr lang="en-US" sz="22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lang="en-US" sz="22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avviato</a:t>
            </a:r>
            <a:r>
              <a:rPr lang="en-US" sz="22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un </a:t>
            </a:r>
            <a:r>
              <a:rPr lang="en-US" sz="2200" b="1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Progetto</a:t>
            </a:r>
            <a:r>
              <a:rPr lang="en-US" sz="2200" b="1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b="1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Nazionale</a:t>
            </a:r>
            <a:r>
              <a:rPr lang="en-US" sz="22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curato</a:t>
            </a:r>
            <a:r>
              <a:rPr lang="en-US" sz="22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da</a:t>
            </a:r>
            <a:r>
              <a:rPr lang="en-US" sz="22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tutte</a:t>
            </a:r>
            <a:r>
              <a:rPr lang="en-US" sz="22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le EFT:</a:t>
            </a:r>
            <a:endParaRPr sz="2000" dirty="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1C4587"/>
              </a:buClr>
              <a:buSzPts val="2000"/>
              <a:buFont typeface="Roboto"/>
              <a:buChar char="●"/>
            </a:pPr>
            <a:r>
              <a:rPr lang="en-US" sz="2700" b="1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Obiettivo</a:t>
            </a:r>
            <a:r>
              <a:rPr lang="en-US" sz="2700" b="1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diffusione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di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5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metodologie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didattiche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attive</a:t>
            </a:r>
            <a:endParaRPr sz="2000" dirty="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1C4587"/>
              </a:buClr>
              <a:buSzPts val="2000"/>
              <a:buFont typeface="Roboto"/>
              <a:buChar char="●"/>
            </a:pPr>
            <a:r>
              <a:rPr lang="en-US" sz="2700" b="1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Destinatari</a:t>
            </a:r>
            <a:r>
              <a:rPr lang="en-US" sz="2700" b="1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docenti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alunni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di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ogni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ordine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grado</a:t>
            </a:r>
            <a:endParaRPr sz="2000" dirty="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1C4587"/>
              </a:buClr>
              <a:buSzPts val="2000"/>
              <a:buFont typeface="Roboto"/>
              <a:buChar char="●"/>
            </a:pPr>
            <a:r>
              <a:rPr lang="en-US" sz="2700" b="1" i="1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Educational game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: le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attività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didattiche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verranno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proposte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come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sfide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ed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è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previsto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un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meccanismo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di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rinforzo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tramite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assegnazione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di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simbolici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b="1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badge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alla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classe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000" dirty="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1C4587"/>
              </a:buClr>
              <a:buSzPts val="2000"/>
              <a:buFont typeface="Roboto"/>
              <a:buChar char="●"/>
            </a:pPr>
            <a:r>
              <a:rPr lang="en-US" sz="2700" b="1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Tempi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da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fine del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mese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di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novembre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maggio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2022, con la cadenza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di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una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sfida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didattica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ogni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mese</a:t>
            </a:r>
            <a:endParaRPr sz="2000" dirty="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1C4587"/>
              </a:buClr>
              <a:buSzPts val="2000"/>
              <a:buFont typeface="Roboto"/>
              <a:buChar char="●"/>
            </a:pPr>
            <a:r>
              <a:rPr lang="en-US" sz="2700" b="1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Materiali</a:t>
            </a:r>
            <a:r>
              <a:rPr lang="en-US" sz="2700" b="1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kit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didattico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utile a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realizzare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con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semplicità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le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attività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ispirate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alle</a:t>
            </a:r>
            <a:r>
              <a:rPr lang="en-US" sz="2000" dirty="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metodologie</a:t>
            </a:r>
            <a:endParaRPr dirty="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9e0b4c10b_5_11"/>
          <p:cNvSpPr/>
          <p:nvPr/>
        </p:nvSpPr>
        <p:spPr>
          <a:xfrm>
            <a:off x="9547825" y="343950"/>
            <a:ext cx="1614900" cy="1332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f9e0b4c10b_5_11"/>
          <p:cNvSpPr txBox="1"/>
          <p:nvPr/>
        </p:nvSpPr>
        <p:spPr>
          <a:xfrm>
            <a:off x="2992700" y="4351675"/>
            <a:ext cx="392245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Tel. </a:t>
            </a:r>
            <a:r>
              <a:rPr lang="en-US" sz="3000" b="1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040 4194127</a:t>
            </a:r>
            <a:endParaRPr sz="3000" b="1" i="0" u="none" strike="noStrike" cap="none" dirty="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6" name="Google Shape;266;gf9e0b4c10b_5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8988" y="2355075"/>
            <a:ext cx="1332300" cy="133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f9e0b4c10b_5_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8925" y="4097947"/>
            <a:ext cx="1084826" cy="108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f9e0b4c10b_5_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6440" y="260648"/>
            <a:ext cx="1922600" cy="1461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gf9e0b4c10b_5_11" descr="FriuliVeneziaGiuli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91744" y="332656"/>
            <a:ext cx="4608510" cy="1165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gf9e0b4c10b_5_11" descr="Ministero dell'istruzione, dell'università e della ricerc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3352" y="260648"/>
            <a:ext cx="1610574" cy="157509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gf9e0b4c10b_5_11"/>
          <p:cNvSpPr txBox="1"/>
          <p:nvPr/>
        </p:nvSpPr>
        <p:spPr>
          <a:xfrm>
            <a:off x="2726099" y="2697975"/>
            <a:ext cx="7913326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8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FORM: </a:t>
            </a:r>
            <a:r>
              <a:rPr lang="en-US" sz="2800" b="1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https://forms.office.com/r/sDCJS0vyyR</a:t>
            </a:r>
            <a:r>
              <a:rPr lang="en-US" sz="28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800" b="0" i="0" u="none" strike="noStrike" cap="none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gf9e0b4c10b_5_1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827750" y="4552425"/>
            <a:ext cx="2151301" cy="215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f9eee44d39_0_13"/>
          <p:cNvSpPr txBox="1"/>
          <p:nvPr/>
        </p:nvSpPr>
        <p:spPr>
          <a:xfrm>
            <a:off x="567640" y="2058790"/>
            <a:ext cx="8675700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3800" b="1" i="0" u="none" strike="noStrike" cap="none" dirty="0">
                <a:solidFill>
                  <a:srgbClr val="97C04E"/>
                </a:solidFill>
                <a:latin typeface="Roboto"/>
                <a:ea typeface="Roboto"/>
                <a:cs typeface="Roboto"/>
                <a:sym typeface="Roboto"/>
              </a:rPr>
              <a:t>IL</a:t>
            </a:r>
            <a:r>
              <a:rPr lang="en-US" sz="38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800" b="1" i="0" u="none" strike="noStrike" cap="none" dirty="0">
                <a:solidFill>
                  <a:srgbClr val="FF0404"/>
                </a:solidFill>
                <a:latin typeface="Roboto"/>
                <a:ea typeface="Roboto"/>
                <a:cs typeface="Roboto"/>
                <a:sym typeface="Roboto"/>
              </a:rPr>
              <a:t>NOSTRO...</a:t>
            </a:r>
            <a:r>
              <a:rPr lang="en-US" sz="38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3800" b="1" i="0" u="none" strike="noStrike" cap="none" dirty="0">
                <a:solidFill>
                  <a:srgbClr val="BF9000"/>
                </a:solidFill>
                <a:latin typeface="Roboto"/>
                <a:ea typeface="Roboto"/>
                <a:cs typeface="Roboto"/>
                <a:sym typeface="Roboto"/>
              </a:rPr>
              <a:t>UN</a:t>
            </a:r>
            <a:r>
              <a:rPr lang="en-US" sz="38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800" b="1" i="0" u="none" strike="noStrike" cap="none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LAVORO</a:t>
            </a:r>
            <a:r>
              <a:rPr lang="en-US" sz="38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800" b="1" i="0" u="none" strike="noStrike" cap="none" dirty="0">
                <a:solidFill>
                  <a:srgbClr val="97C04E"/>
                </a:solidFill>
                <a:latin typeface="Roboto"/>
                <a:ea typeface="Roboto"/>
                <a:cs typeface="Roboto"/>
                <a:sym typeface="Roboto"/>
              </a:rPr>
              <a:t>DI</a:t>
            </a:r>
            <a:r>
              <a:rPr lang="en-US" sz="38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800" b="1" i="0" u="none" strike="noStrike" cap="none" dirty="0">
                <a:solidFill>
                  <a:srgbClr val="FF0404"/>
                </a:solidFill>
                <a:latin typeface="Roboto"/>
                <a:ea typeface="Roboto"/>
                <a:cs typeface="Roboto"/>
                <a:sym typeface="Roboto"/>
              </a:rPr>
              <a:t>SQUADRA</a:t>
            </a:r>
            <a:endParaRPr sz="3800" b="1" i="0" u="none" strike="noStrike" cap="none" dirty="0">
              <a:solidFill>
                <a:srgbClr val="FF040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gf9eee44d39_0_13"/>
          <p:cNvSpPr txBox="1"/>
          <p:nvPr/>
        </p:nvSpPr>
        <p:spPr>
          <a:xfrm>
            <a:off x="6507640" y="5882926"/>
            <a:ext cx="5471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 dirty="0" err="1">
                <a:solidFill>
                  <a:srgbClr val="073763"/>
                </a:solidFill>
                <a:latin typeface="Caveat"/>
                <a:ea typeface="Caveat"/>
                <a:cs typeface="Caveat"/>
                <a:sym typeface="Caveat"/>
              </a:rPr>
              <a:t>Grazie</a:t>
            </a:r>
            <a:r>
              <a:rPr lang="en-US" sz="4000" b="0" i="0" u="none" strike="noStrike" cap="none" dirty="0">
                <a:solidFill>
                  <a:srgbClr val="073763"/>
                </a:solidFill>
                <a:latin typeface="Caveat"/>
                <a:ea typeface="Caveat"/>
                <a:cs typeface="Caveat"/>
                <a:sym typeface="Caveat"/>
              </a:rPr>
              <a:t> per la </a:t>
            </a:r>
            <a:r>
              <a:rPr lang="en-US" sz="4000" b="0" i="0" u="none" strike="noStrike" cap="none" dirty="0" err="1">
                <a:solidFill>
                  <a:srgbClr val="073763"/>
                </a:solidFill>
                <a:latin typeface="Caveat"/>
                <a:ea typeface="Caveat"/>
                <a:cs typeface="Caveat"/>
                <a:sym typeface="Caveat"/>
              </a:rPr>
              <a:t>partecipazione</a:t>
            </a:r>
            <a:r>
              <a:rPr lang="en-US" sz="4000" b="0" i="0" u="none" strike="noStrike" cap="none" dirty="0">
                <a:solidFill>
                  <a:srgbClr val="073763"/>
                </a:solidFill>
                <a:latin typeface="Caveat"/>
                <a:ea typeface="Caveat"/>
                <a:cs typeface="Caveat"/>
                <a:sym typeface="Caveat"/>
              </a:rPr>
              <a:t>!</a:t>
            </a:r>
            <a:endParaRPr sz="4000" b="0" i="0" u="none" strike="noStrike" cap="none" dirty="0">
              <a:solidFill>
                <a:srgbClr val="073763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280" name="Google Shape;280;gf9eee44d39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6440" y="260648"/>
            <a:ext cx="1922600" cy="1461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f9eee44d39_0_13" descr="FriuliVeneziaGiul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1744" y="332656"/>
            <a:ext cx="4608510" cy="1165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f9eee44d39_0_13" descr="Ministero dell'istruzione, dell'università e della ricerc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2" y="260648"/>
            <a:ext cx="1610574" cy="1575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D3C2E7D-F73A-49BE-AAA2-49F0CAD600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8120" y="3568750"/>
            <a:ext cx="3135757" cy="2090505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 txBox="1">
            <a:spLocks noGrp="1"/>
          </p:cNvSpPr>
          <p:nvPr>
            <p:ph type="title" idx="4294967295"/>
          </p:nvPr>
        </p:nvSpPr>
        <p:spPr>
          <a:xfrm>
            <a:off x="603249" y="2202354"/>
            <a:ext cx="10985500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433FF"/>
              </a:buClr>
              <a:buSzPts val="5500"/>
              <a:buFont typeface="Calibri"/>
              <a:buNone/>
            </a:pP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Legge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30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dicembre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2020, n. 178</a:t>
            </a:r>
            <a:endParaRPr sz="4000"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3700"/>
              <a:buFont typeface="Helvetica Neue"/>
              <a:buNone/>
            </a:pPr>
            <a:r>
              <a:rPr lang="en-US" sz="3400" dirty="0" err="1">
                <a:latin typeface="Roboto"/>
                <a:ea typeface="Roboto"/>
                <a:cs typeface="Roboto"/>
                <a:sym typeface="Roboto"/>
              </a:rPr>
              <a:t>L’art</a:t>
            </a:r>
            <a:r>
              <a:rPr lang="en-US" sz="3400" dirty="0">
                <a:latin typeface="Roboto"/>
                <a:ea typeface="Roboto"/>
                <a:cs typeface="Roboto"/>
                <a:sym typeface="Roboto"/>
              </a:rPr>
              <a:t>. 1, </a:t>
            </a:r>
            <a:r>
              <a:rPr lang="en-US" sz="3400" dirty="0" err="1">
                <a:latin typeface="Roboto"/>
                <a:ea typeface="Roboto"/>
                <a:cs typeface="Roboto"/>
                <a:sym typeface="Roboto"/>
              </a:rPr>
              <a:t>commi</a:t>
            </a:r>
            <a:r>
              <a:rPr lang="en-US" sz="3400" dirty="0">
                <a:latin typeface="Roboto"/>
                <a:ea typeface="Roboto"/>
                <a:cs typeface="Roboto"/>
                <a:sym typeface="Roboto"/>
              </a:rPr>
              <a:t> 970 e 971, </a:t>
            </a:r>
            <a:r>
              <a:rPr lang="en-US" sz="3400" dirty="0" err="1">
                <a:latin typeface="Roboto"/>
                <a:ea typeface="Roboto"/>
                <a:cs typeface="Roboto"/>
                <a:sym typeface="Roboto"/>
              </a:rPr>
              <a:t>della</a:t>
            </a:r>
            <a:r>
              <a:rPr lang="en-US" sz="3400" dirty="0">
                <a:latin typeface="Roboto"/>
                <a:ea typeface="Roboto"/>
                <a:cs typeface="Roboto"/>
                <a:sym typeface="Roboto"/>
              </a:rPr>
              <a:t> L. 178/2020 </a:t>
            </a:r>
            <a:r>
              <a:rPr lang="en-US" sz="3400" dirty="0" err="1">
                <a:latin typeface="Roboto"/>
                <a:ea typeface="Roboto"/>
                <a:cs typeface="Roboto"/>
                <a:sym typeface="Roboto"/>
              </a:rPr>
              <a:t>istituisce</a:t>
            </a:r>
            <a:r>
              <a:rPr lang="en-US" sz="4000" dirty="0">
                <a:latin typeface="Roboto"/>
                <a:ea typeface="Roboto"/>
                <a:cs typeface="Roboto"/>
                <a:sym typeface="Roboto"/>
              </a:rPr>
              <a:t> </a:t>
            </a:r>
            <a:endParaRPr sz="40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3700"/>
              <a:buFont typeface="Helvetica Neue"/>
              <a:buNone/>
            </a:pPr>
            <a:r>
              <a:rPr lang="en-US" sz="4000" dirty="0">
                <a:latin typeface="Roboto"/>
                <a:ea typeface="Roboto"/>
                <a:cs typeface="Roboto"/>
                <a:sym typeface="Roboto"/>
              </a:rPr>
              <a:t>le </a:t>
            </a:r>
            <a:r>
              <a:rPr lang="en-US" sz="4000" b="1" dirty="0" err="1">
                <a:solidFill>
                  <a:srgbClr val="FF0404"/>
                </a:solidFill>
                <a:latin typeface="Roboto"/>
                <a:ea typeface="Roboto"/>
                <a:cs typeface="Roboto"/>
                <a:sym typeface="Roboto"/>
              </a:rPr>
              <a:t>Équipe</a:t>
            </a:r>
            <a:r>
              <a:rPr lang="en-US" sz="4000" b="1" dirty="0">
                <a:solidFill>
                  <a:srgbClr val="FF0404"/>
                </a:solidFill>
                <a:latin typeface="Roboto"/>
                <a:ea typeface="Roboto"/>
                <a:cs typeface="Roboto"/>
                <a:sym typeface="Roboto"/>
              </a:rPr>
              <a:t> Formative </a:t>
            </a:r>
            <a:r>
              <a:rPr lang="en-US" sz="4000" b="1" dirty="0" err="1">
                <a:solidFill>
                  <a:srgbClr val="FF0404"/>
                </a:solidFill>
                <a:latin typeface="Roboto"/>
                <a:ea typeface="Roboto"/>
                <a:cs typeface="Roboto"/>
                <a:sym typeface="Roboto"/>
              </a:rPr>
              <a:t>Territoriali</a:t>
            </a:r>
            <a:r>
              <a:rPr lang="en-US" sz="4000" dirty="0">
                <a:latin typeface="Roboto"/>
                <a:ea typeface="Roboto"/>
                <a:cs typeface="Roboto"/>
                <a:sym typeface="Roboto"/>
              </a:rPr>
              <a:t> </a:t>
            </a:r>
            <a:endParaRPr sz="40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3700"/>
              <a:buFont typeface="Helvetica Neue"/>
              <a:buNone/>
            </a:pPr>
            <a:r>
              <a:rPr lang="en-US" sz="4000" dirty="0">
                <a:latin typeface="Roboto"/>
                <a:ea typeface="Roboto"/>
                <a:cs typeface="Roboto"/>
                <a:sym typeface="Roboto"/>
              </a:rPr>
              <a:t>per il </a:t>
            </a:r>
            <a:r>
              <a:rPr lang="en-US" sz="4000" dirty="0" err="1">
                <a:latin typeface="Roboto"/>
                <a:ea typeface="Roboto"/>
                <a:cs typeface="Roboto"/>
                <a:sym typeface="Roboto"/>
              </a:rPr>
              <a:t>biennio</a:t>
            </a:r>
            <a:r>
              <a:rPr lang="en-US" sz="4000" dirty="0">
                <a:latin typeface="Roboto"/>
                <a:ea typeface="Roboto"/>
                <a:cs typeface="Roboto"/>
                <a:sym typeface="Roboto"/>
              </a:rPr>
              <a:t> 2021-2023</a:t>
            </a:r>
            <a:endParaRPr sz="40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5" name="Google Shape;9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6440" y="260648"/>
            <a:ext cx="1922600" cy="1461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9" descr="FriuliVeneziaGiul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1744" y="332656"/>
            <a:ext cx="4608510" cy="1165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9" descr="Ministero dell'istruzione, dell'università e della ricerc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2" y="260648"/>
            <a:ext cx="1610574" cy="1575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aaf5adb46_0_10"/>
          <p:cNvSpPr txBox="1"/>
          <p:nvPr/>
        </p:nvSpPr>
        <p:spPr>
          <a:xfrm rot="-437">
            <a:off x="2823651" y="2446302"/>
            <a:ext cx="707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faaf5adb46_0_10"/>
          <p:cNvSpPr txBox="1"/>
          <p:nvPr/>
        </p:nvSpPr>
        <p:spPr>
          <a:xfrm>
            <a:off x="4906850" y="2641688"/>
            <a:ext cx="7072200" cy="255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1 </a:t>
            </a:r>
            <a:r>
              <a:rPr lang="en-US" sz="3100" b="1" i="0" u="none" strike="noStrike" cap="none" dirty="0" err="1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docente</a:t>
            </a:r>
            <a:r>
              <a:rPr lang="en-US" sz="31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con </a:t>
            </a:r>
            <a:r>
              <a:rPr lang="en-US" sz="3100" b="1" i="0" u="none" strike="noStrike" cap="none" dirty="0" err="1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distacco</a:t>
            </a:r>
            <a:r>
              <a:rPr lang="en-US" sz="3100" b="0" i="0" u="none" strike="noStrike" cap="none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1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totale</a:t>
            </a:r>
            <a:r>
              <a:rPr lang="en-US" sz="31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1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all’USR</a:t>
            </a:r>
            <a:r>
              <a:rPr lang="en-US" sz="31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31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31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4 </a:t>
            </a:r>
            <a:r>
              <a:rPr lang="en-US" sz="3100" b="1" i="0" u="none" strike="noStrike" cap="none" dirty="0" err="1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Docenti</a:t>
            </a:r>
            <a:r>
              <a:rPr lang="en-US" sz="31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in semi-</a:t>
            </a:r>
            <a:r>
              <a:rPr lang="en-US" sz="3100" b="1" i="0" u="none" strike="noStrike" cap="none" dirty="0" err="1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esonero</a:t>
            </a:r>
            <a:r>
              <a:rPr lang="en-US" sz="31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3100" b="0" i="0" u="none" strike="noStrike" cap="none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31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per </a:t>
            </a:r>
            <a:r>
              <a:rPr lang="en-US" sz="31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offrire</a:t>
            </a:r>
            <a:r>
              <a:rPr lang="en-US" sz="31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100" b="1" i="0" u="none" strike="noStrike" cap="none" dirty="0" err="1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diversi</a:t>
            </a:r>
            <a:r>
              <a:rPr lang="en-US" sz="31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100" b="1" i="0" u="none" strike="noStrike" cap="none" dirty="0" err="1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modalità</a:t>
            </a:r>
            <a:r>
              <a:rPr lang="en-US" sz="31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100" b="1" i="0" u="none" strike="noStrike" cap="none" dirty="0" err="1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di</a:t>
            </a:r>
            <a:r>
              <a:rPr lang="en-US" sz="31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100" b="1" i="0" u="none" strike="noStrike" cap="none" dirty="0" err="1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interventi</a:t>
            </a:r>
            <a:r>
              <a:rPr lang="en-US" sz="31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100" b="1" i="0" u="none" strike="noStrike" cap="none" dirty="0" err="1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ed</a:t>
            </a:r>
            <a:r>
              <a:rPr lang="en-US" sz="31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100" b="1" i="0" u="none" strike="noStrike" cap="none" dirty="0" err="1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azioni</a:t>
            </a:r>
            <a:r>
              <a:rPr lang="en-US" sz="31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-US" sz="3100" b="1" i="0" u="none" strike="noStrike" cap="none" dirty="0" err="1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tutte</a:t>
            </a:r>
            <a:r>
              <a:rPr lang="en-US" sz="31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le </a:t>
            </a:r>
            <a:r>
              <a:rPr lang="en-US" sz="3100" b="1" i="0" u="none" strike="noStrike" cap="none" dirty="0" err="1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scuole</a:t>
            </a:r>
            <a:r>
              <a:rPr lang="en-US" sz="31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1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del </a:t>
            </a:r>
            <a:r>
              <a:rPr lang="en-US" sz="3100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lang="en-US" sz="31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erritorio</a:t>
            </a:r>
            <a:r>
              <a:rPr lang="en-US" sz="31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3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gfaaf5adb46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6440" y="260648"/>
            <a:ext cx="1922600" cy="1461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faaf5adb46_0_10" descr="FriuliVeneziaGiul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1744" y="332656"/>
            <a:ext cx="4608510" cy="1165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faaf5adb46_0_10" descr="Ministero dell'istruzione, dell'università e della ricerc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2" y="260648"/>
            <a:ext cx="1610574" cy="1575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faaf5adb46_0_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9364" y="2060283"/>
            <a:ext cx="4206561" cy="4465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730" y="2944313"/>
            <a:ext cx="3083900" cy="19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0"/>
          <p:cNvSpPr txBox="1"/>
          <p:nvPr/>
        </p:nvSpPr>
        <p:spPr>
          <a:xfrm>
            <a:off x="3280875" y="2048765"/>
            <a:ext cx="8530125" cy="4231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3700"/>
              <a:buFont typeface="Roboto"/>
              <a:buChar char="●"/>
            </a:pPr>
            <a:r>
              <a:rPr lang="en-US" sz="3200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Garantire</a:t>
            </a:r>
            <a:r>
              <a:rPr lang="en-US" sz="32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la </a:t>
            </a:r>
            <a:r>
              <a:rPr lang="en-US" sz="3200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diffusione</a:t>
            </a:r>
            <a:r>
              <a:rPr lang="en-US" sz="32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di </a:t>
            </a:r>
            <a:r>
              <a:rPr lang="en-US" sz="3200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azioni</a:t>
            </a:r>
            <a:r>
              <a:rPr lang="en-US" sz="32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legate al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Piano per la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Scuola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Digitale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3700"/>
              <a:buFont typeface="Roboto"/>
              <a:buChar char="●"/>
            </a:pPr>
            <a:r>
              <a:rPr lang="en-US" sz="32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Promuovere</a:t>
            </a:r>
            <a:r>
              <a:rPr lang="en-US" sz="32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azioni</a:t>
            </a:r>
            <a:r>
              <a:rPr lang="en-US" sz="32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di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b="1" i="0" u="none" strike="noStrike" cap="none" dirty="0" err="1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formazione</a:t>
            </a:r>
            <a:r>
              <a:rPr lang="en-US" sz="32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del </a:t>
            </a:r>
            <a:r>
              <a:rPr lang="en-US" sz="3200" b="1" i="0" u="none" strike="noStrike" cap="none" dirty="0" err="1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personale</a:t>
            </a:r>
            <a:r>
              <a:rPr lang="en-US" sz="32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b="1" i="0" u="none" strike="noStrike" cap="none" dirty="0" err="1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docente</a:t>
            </a:r>
            <a:endParaRPr lang="en-US" sz="3200" b="1" i="0" u="none" strike="noStrike" cap="none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3700"/>
              <a:buFont typeface="Roboto"/>
              <a:buChar char="●"/>
            </a:pPr>
            <a:r>
              <a:rPr lang="en-US" sz="3200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Promuovere</a:t>
            </a:r>
            <a:r>
              <a:rPr lang="en-US" sz="3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azioni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di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potenziamento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delle</a:t>
            </a:r>
            <a:r>
              <a:rPr lang="en-US" sz="32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competenze</a:t>
            </a:r>
            <a:r>
              <a:rPr lang="en-US" sz="32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degli</a:t>
            </a:r>
            <a:r>
              <a:rPr lang="en-US" sz="32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studenti</a:t>
            </a:r>
            <a:r>
              <a:rPr lang="en-US" sz="32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sulle</a:t>
            </a:r>
            <a:r>
              <a:rPr lang="en-US" sz="32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metodologie</a:t>
            </a:r>
            <a:r>
              <a:rPr lang="en-US" sz="32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200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didattiche</a:t>
            </a:r>
            <a:r>
              <a:rPr lang="en-US" sz="32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innovative</a:t>
            </a:r>
            <a:endParaRPr sz="3200" b="1" i="0" u="none" strike="noStrike" cap="none" dirty="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6440" y="260648"/>
            <a:ext cx="1922600" cy="1461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0" descr="FriuliVeneziaGiul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91744" y="332656"/>
            <a:ext cx="4608510" cy="1165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0" descr="Ministero dell'istruzione, dell'università e della ricerc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3352" y="260648"/>
            <a:ext cx="1610574" cy="1575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9e0b4c10b_0_16"/>
          <p:cNvSpPr txBox="1">
            <a:spLocks noGrp="1"/>
          </p:cNvSpPr>
          <p:nvPr>
            <p:ph type="title" idx="4294967295"/>
          </p:nvPr>
        </p:nvSpPr>
        <p:spPr>
          <a:xfrm>
            <a:off x="649290" y="3229583"/>
            <a:ext cx="10515600" cy="134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"/>
              <a:buNone/>
            </a:pPr>
            <a:r>
              <a:rPr lang="en-US" sz="52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#28 del PNSD –</a:t>
            </a:r>
            <a:r>
              <a:rPr lang="en-US" sz="5200" dirty="0">
                <a:solidFill>
                  <a:srgbClr val="0433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5200" b="1" dirty="0" err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Animatore</a:t>
            </a:r>
            <a:r>
              <a:rPr lang="en-US" sz="5200" b="1" dirty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5200" b="1" dirty="0" err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Digitale</a:t>
            </a:r>
            <a:endParaRPr sz="5200" b="1" dirty="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4" name="Google Shape;144;gf9e0b4c10b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6440" y="260648"/>
            <a:ext cx="1922600" cy="1461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f9e0b4c10b_0_16" descr="FriuliVeneziaGiul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1744" y="332656"/>
            <a:ext cx="4608510" cy="1165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f9e0b4c10b_0_16" descr="Ministero dell'istruzione, dell'università e della ricerc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2" y="260648"/>
            <a:ext cx="1610574" cy="1575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"/>
          <p:cNvSpPr txBox="1"/>
          <p:nvPr/>
        </p:nvSpPr>
        <p:spPr>
          <a:xfrm>
            <a:off x="187150" y="2049825"/>
            <a:ext cx="5751900" cy="4428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5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L’AD: </a:t>
            </a:r>
            <a:r>
              <a:rPr lang="en-US" sz="3500" b="1" dirty="0" err="1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-US" sz="3500" b="1" i="0" u="none" strike="noStrike" cap="none" dirty="0" err="1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igura</a:t>
            </a:r>
            <a:r>
              <a:rPr lang="en-US" sz="35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500" b="1" dirty="0" err="1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3500" b="1" i="0" u="none" strike="noStrike" cap="none" dirty="0" err="1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entrale</a:t>
            </a:r>
            <a:r>
              <a:rPr lang="en-US" sz="35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3500" b="1" i="0" u="none" strike="noStrike" cap="none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5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 </a:t>
            </a:r>
            <a:r>
              <a:rPr lang="en-US" sz="3500" b="1" dirty="0" err="1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-US" sz="3500" b="1" i="0" u="none" strike="noStrike" cap="none" dirty="0" err="1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trategica</a:t>
            </a:r>
            <a:r>
              <a:rPr lang="en-US" sz="35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3500" b="1" i="0" u="none" strike="noStrike" cap="none" dirty="0">
              <a:solidFill>
                <a:schemeClr val="accent6">
                  <a:lumMod val="7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all’interno</a:t>
            </a:r>
            <a:r>
              <a:rPr lang="en-US" sz="3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di</a:t>
            </a:r>
            <a:r>
              <a:rPr lang="en-US" sz="3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ogni</a:t>
            </a:r>
            <a:r>
              <a:rPr lang="en-US" sz="3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istituzione</a:t>
            </a:r>
            <a:r>
              <a:rPr lang="en-US" sz="3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scolastica</a:t>
            </a:r>
            <a:r>
              <a:rPr lang="en-US" sz="3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al fine </a:t>
            </a:r>
            <a:r>
              <a:rPr lang="en-US" sz="3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di</a:t>
            </a:r>
            <a:r>
              <a:rPr lang="en-US" sz="3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500" b="1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supportare</a:t>
            </a:r>
            <a:r>
              <a:rPr lang="en-US" sz="3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3500" b="1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promuovere</a:t>
            </a:r>
            <a:r>
              <a:rPr lang="en-US" sz="3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lang="en-US" sz="3500" b="1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attuare</a:t>
            </a:r>
            <a:r>
              <a:rPr lang="en-US" sz="3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l’</a:t>
            </a:r>
            <a:r>
              <a:rPr lang="en-US" sz="3500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3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nnovazione</a:t>
            </a:r>
            <a:r>
              <a:rPr lang="en-US" sz="3500" b="0" i="0" u="none" strike="noStrike" cap="none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500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-US" sz="3500" b="0" i="0" u="none" strike="noStrike" cap="none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igitale</a:t>
            </a:r>
            <a:endParaRPr sz="35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2" name="Google Shape;15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6440" y="260648"/>
            <a:ext cx="1922600" cy="1461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" descr="FriuliVeneziaGiul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1744" y="332656"/>
            <a:ext cx="4608510" cy="1165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" descr="Ministero dell'istruzione, dell'università e della ricerc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2" y="260648"/>
            <a:ext cx="1610574" cy="1575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228861B-827B-4084-AF79-B77320E0A5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6792" y="2177591"/>
            <a:ext cx="4420948" cy="35367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6440" y="260648"/>
            <a:ext cx="1922600" cy="1461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4" descr="FriuliVeneziaGiul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1744" y="332656"/>
            <a:ext cx="4608510" cy="1165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4" descr="Ministero dell'istruzione, dell'università e della ricerc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2" y="260648"/>
            <a:ext cx="1610574" cy="157509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4"/>
          <p:cNvSpPr txBox="1"/>
          <p:nvPr/>
        </p:nvSpPr>
        <p:spPr>
          <a:xfrm>
            <a:off x="804692" y="2038722"/>
            <a:ext cx="4392000" cy="492600"/>
          </a:xfrm>
          <a:prstGeom prst="rect">
            <a:avLst/>
          </a:prstGeom>
          <a:solidFill>
            <a:srgbClr val="4A9DC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</a:t>
            </a:r>
            <a:r>
              <a:rPr lang="en-US" sz="2000" b="1">
                <a:solidFill>
                  <a:schemeClr val="lt1"/>
                </a:solidFill>
              </a:rPr>
              <a:t>Animatori Digitali</a:t>
            </a:r>
            <a:endParaRPr sz="2000" b="1">
              <a:solidFill>
                <a:schemeClr val="lt1"/>
              </a:solidFill>
            </a:endParaRPr>
          </a:p>
        </p:txBody>
      </p:sp>
      <p:sp>
        <p:nvSpPr>
          <p:cNvPr id="164" name="Google Shape;164;p14"/>
          <p:cNvSpPr txBox="1"/>
          <p:nvPr/>
        </p:nvSpPr>
        <p:spPr>
          <a:xfrm>
            <a:off x="6915692" y="2038722"/>
            <a:ext cx="4392000" cy="492600"/>
          </a:xfrm>
          <a:prstGeom prst="rect">
            <a:avLst/>
          </a:prstGeom>
          <a:solidFill>
            <a:srgbClr val="4A9DC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</a:t>
            </a:r>
            <a:r>
              <a:rPr lang="en-US" sz="2000" b="1">
                <a:solidFill>
                  <a:schemeClr val="lt1"/>
                </a:solidFill>
              </a:rPr>
              <a:t>Equipe Formativa Territoriale</a:t>
            </a:r>
            <a:endParaRPr sz="2000" b="1">
              <a:solidFill>
                <a:schemeClr val="lt1"/>
              </a:solidFill>
            </a:endParaRPr>
          </a:p>
        </p:txBody>
      </p:sp>
      <p:graphicFrame>
        <p:nvGraphicFramePr>
          <p:cNvPr id="165" name="Google Shape;165;p14"/>
          <p:cNvGraphicFramePr/>
          <p:nvPr/>
        </p:nvGraphicFramePr>
        <p:xfrm>
          <a:off x="263342" y="2698462"/>
          <a:ext cx="5474700" cy="2855830"/>
        </p:xfrm>
        <a:graphic>
          <a:graphicData uri="http://schemas.openxmlformats.org/drawingml/2006/table">
            <a:tbl>
              <a:tblPr firstRow="1" bandRow="1">
                <a:noFill/>
                <a:tableStyleId>{7F001D0C-DF32-4147-8AFA-3CA06F2D9C3E}</a:tableStyleId>
              </a:tblPr>
              <a:tblGrid>
                <a:gridCol w="547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876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b="0">
                          <a:solidFill>
                            <a:srgbClr val="07376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</a:t>
                      </a:r>
                      <a:r>
                        <a:rPr lang="en-US" sz="1800" b="0" u="none" strike="noStrike" cap="none">
                          <a:solidFill>
                            <a:srgbClr val="07376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igura centrale e strategica all’interno di ogni istituzione scolastica </a:t>
                      </a:r>
                      <a:r>
                        <a:rPr lang="en-US" sz="1800" b="0">
                          <a:solidFill>
                            <a:srgbClr val="07376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per</a:t>
                      </a:r>
                      <a:r>
                        <a:rPr lang="en-US" sz="1800" b="0" u="none" strike="noStrike" cap="none">
                          <a:solidFill>
                            <a:srgbClr val="07376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800" u="none" strike="noStrike" cap="none">
                          <a:solidFill>
                            <a:srgbClr val="07376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supportare</a:t>
                      </a:r>
                      <a:r>
                        <a:rPr lang="en-US" sz="1800" b="0" u="none" strike="noStrike" cap="none">
                          <a:solidFill>
                            <a:srgbClr val="07376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, </a:t>
                      </a:r>
                      <a:r>
                        <a:rPr lang="en-US" sz="1800" u="none" strike="noStrike" cap="none">
                          <a:solidFill>
                            <a:srgbClr val="07376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promuovere</a:t>
                      </a:r>
                      <a:r>
                        <a:rPr lang="en-US" sz="1800" b="0" u="none" strike="noStrike" cap="none">
                          <a:solidFill>
                            <a:srgbClr val="07376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e </a:t>
                      </a:r>
                      <a:r>
                        <a:rPr lang="en-US" sz="1800" u="none" strike="noStrike" cap="none">
                          <a:solidFill>
                            <a:srgbClr val="07376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attuare</a:t>
                      </a:r>
                      <a:r>
                        <a:rPr lang="en-US" sz="1800" b="0" u="none" strike="noStrike" cap="none">
                          <a:solidFill>
                            <a:srgbClr val="07376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l’</a:t>
                      </a:r>
                      <a:r>
                        <a:rPr lang="en-US" sz="1800" b="0">
                          <a:solidFill>
                            <a:srgbClr val="07376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</a:t>
                      </a:r>
                      <a:r>
                        <a:rPr lang="en-US" sz="1800" b="0" u="none" strike="noStrike" cap="none">
                          <a:solidFill>
                            <a:srgbClr val="07376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nnovazione </a:t>
                      </a:r>
                      <a:r>
                        <a:rPr lang="en-US" sz="1800" b="0">
                          <a:solidFill>
                            <a:srgbClr val="07376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</a:t>
                      </a:r>
                      <a:r>
                        <a:rPr lang="en-US" sz="1800" b="0" u="none" strike="noStrike" cap="none">
                          <a:solidFill>
                            <a:srgbClr val="07376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igitale</a:t>
                      </a:r>
                      <a:r>
                        <a:rPr lang="en-US" sz="1200" b="0">
                          <a:solidFill>
                            <a:srgbClr val="07376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[</a:t>
                      </a:r>
                      <a:r>
                        <a:rPr lang="en-US" sz="1800" b="0" u="none" strike="noStrike" cap="none">
                          <a:solidFill>
                            <a:srgbClr val="07376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PNSD #28]</a:t>
                      </a:r>
                      <a:endParaRPr b="0" u="none" strike="noStrike" cap="none">
                        <a:solidFill>
                          <a:srgbClr val="07376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25" marR="45725" marT="45725" marB="457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6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>
                          <a:solidFill>
                            <a:srgbClr val="07376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r>
                        <a:rPr lang="en-US" sz="1800" u="none" strike="noStrike" cap="none">
                          <a:solidFill>
                            <a:srgbClr val="07376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ttività di </a:t>
                      </a:r>
                      <a:r>
                        <a:rPr lang="en-US" sz="1800" b="1" u="none" strike="noStrike" cap="none">
                          <a:solidFill>
                            <a:srgbClr val="07376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formazione</a:t>
                      </a:r>
                      <a:r>
                        <a:rPr lang="en-US" sz="1800" u="none" strike="noStrike" cap="none">
                          <a:solidFill>
                            <a:srgbClr val="07376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interna,</a:t>
                      </a:r>
                      <a:r>
                        <a:rPr lang="en-US">
                          <a:solidFill>
                            <a:srgbClr val="07376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800" u="none" strike="noStrike" cap="none">
                          <a:solidFill>
                            <a:srgbClr val="07376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 </a:t>
                      </a:r>
                      <a:r>
                        <a:rPr lang="en-US" sz="1800" b="1" u="none" strike="noStrike" cap="none">
                          <a:solidFill>
                            <a:srgbClr val="07376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coinvolgimento</a:t>
                      </a:r>
                      <a:r>
                        <a:rPr lang="en-US" sz="1800" u="none" strike="noStrike" cap="none">
                          <a:solidFill>
                            <a:srgbClr val="07376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della comunità scolastica (organizzazione di </a:t>
                      </a:r>
                      <a:r>
                        <a:rPr lang="en-US" sz="1800" i="1" u="none" strike="noStrike" cap="none">
                          <a:solidFill>
                            <a:srgbClr val="07376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workshop</a:t>
                      </a:r>
                      <a:r>
                        <a:rPr lang="en-US" sz="1800" u="none" strike="noStrike" cap="none">
                          <a:solidFill>
                            <a:srgbClr val="07376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, giornate dedicate, incontri on-line), </a:t>
                      </a:r>
                      <a:endParaRPr u="none" strike="noStrike" cap="none">
                        <a:solidFill>
                          <a:srgbClr val="07376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>
                          <a:solidFill>
                            <a:srgbClr val="07376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 creazione di </a:t>
                      </a:r>
                      <a:r>
                        <a:rPr lang="en-US" sz="1800" b="1" u="none" strike="noStrike" cap="none">
                          <a:solidFill>
                            <a:srgbClr val="07376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soluzioni innovative</a:t>
                      </a:r>
                      <a:endParaRPr b="1" u="none" strike="noStrike" cap="none">
                        <a:solidFill>
                          <a:srgbClr val="07376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25" marR="45725" marT="45725" marB="457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07376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Focus</a:t>
                      </a:r>
                      <a:r>
                        <a:rPr lang="en-US" sz="1800" u="none" strike="noStrike" cap="none">
                          <a:solidFill>
                            <a:srgbClr val="07376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sul contesto/analisi dei bisogni dell’Istituto</a:t>
                      </a:r>
                      <a:endParaRPr u="none" strike="noStrike" cap="none">
                        <a:solidFill>
                          <a:srgbClr val="07376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25" marR="45725" marT="45725" marB="457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6" name="Google Shape;166;p14"/>
          <p:cNvGraphicFramePr/>
          <p:nvPr/>
        </p:nvGraphicFramePr>
        <p:xfrm>
          <a:off x="6374342" y="2777327"/>
          <a:ext cx="5474700" cy="2698100"/>
        </p:xfrm>
        <a:graphic>
          <a:graphicData uri="http://schemas.openxmlformats.org/drawingml/2006/table">
            <a:tbl>
              <a:tblPr firstRow="1" bandRow="1">
                <a:noFill/>
                <a:tableStyleId>{7F001D0C-DF32-4147-8AFA-3CA06F2D9C3E}</a:tableStyleId>
              </a:tblPr>
              <a:tblGrid>
                <a:gridCol w="547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b="0">
                          <a:solidFill>
                            <a:srgbClr val="07376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Garantire la </a:t>
                      </a:r>
                      <a:r>
                        <a:rPr lang="en-US" sz="1800">
                          <a:solidFill>
                            <a:srgbClr val="07376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diffusione</a:t>
                      </a:r>
                      <a:r>
                        <a:rPr lang="en-US" sz="1800" b="0">
                          <a:solidFill>
                            <a:srgbClr val="07376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di azioni legate al Piano per la scuola digitale</a:t>
                      </a:r>
                      <a:endParaRPr sz="1800" b="0">
                        <a:solidFill>
                          <a:srgbClr val="07376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25" marR="45725" marT="45725" marB="457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>
                          <a:solidFill>
                            <a:srgbClr val="07376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Promuovere azioni di </a:t>
                      </a:r>
                      <a:r>
                        <a:rPr lang="en-US" sz="1800" b="1">
                          <a:solidFill>
                            <a:srgbClr val="07376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formazione</a:t>
                      </a:r>
                      <a:r>
                        <a:rPr lang="en-US" sz="1800">
                          <a:solidFill>
                            <a:srgbClr val="07376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del personale docente</a:t>
                      </a:r>
                      <a:endParaRPr sz="1800">
                        <a:solidFill>
                          <a:srgbClr val="07376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>
                          <a:solidFill>
                            <a:srgbClr val="07376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Promuovere azioni di </a:t>
                      </a:r>
                      <a:r>
                        <a:rPr lang="en-US" sz="1800" b="1">
                          <a:solidFill>
                            <a:srgbClr val="07376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potenziamento</a:t>
                      </a:r>
                      <a:r>
                        <a:rPr lang="en-US" sz="1800">
                          <a:solidFill>
                            <a:srgbClr val="07376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delle competenze degli studenti sulle metodologie didattiche innovative</a:t>
                      </a:r>
                      <a:endParaRPr sz="1800">
                        <a:solidFill>
                          <a:srgbClr val="07376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25" marR="45725" marT="45725" marB="457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b="1">
                          <a:solidFill>
                            <a:srgbClr val="07376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Supporto</a:t>
                      </a:r>
                      <a:r>
                        <a:rPr lang="en-US" sz="1800">
                          <a:solidFill>
                            <a:srgbClr val="07376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all’AD per le azioni di Istituto</a:t>
                      </a:r>
                      <a:endParaRPr sz="1800">
                        <a:solidFill>
                          <a:srgbClr val="07376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45725" marR="45725" marT="45725" marB="457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7" name="Google Shape;167;p14"/>
          <p:cNvSpPr txBox="1"/>
          <p:nvPr/>
        </p:nvSpPr>
        <p:spPr>
          <a:xfrm>
            <a:off x="330500" y="5822025"/>
            <a:ext cx="11518500" cy="861900"/>
          </a:xfrm>
          <a:prstGeom prst="rect">
            <a:avLst/>
          </a:prstGeom>
          <a:solidFill>
            <a:srgbClr val="4A9DC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Creare</a:t>
            </a:r>
            <a:r>
              <a:rPr lang="en-US" sz="2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una</a:t>
            </a:r>
            <a:r>
              <a:rPr lang="en-US" sz="2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Comunità</a:t>
            </a:r>
            <a:r>
              <a:rPr lang="en-US" sz="2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</a:t>
            </a:r>
            <a:r>
              <a:rPr lang="en-US" sz="22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b="1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Pratiche</a:t>
            </a:r>
            <a:r>
              <a:rPr lang="en-US" sz="2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tra</a:t>
            </a:r>
            <a:r>
              <a:rPr lang="en-US" sz="2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AD del FVG e </a:t>
            </a:r>
            <a:r>
              <a:rPr lang="en-US" sz="22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tra</a:t>
            </a:r>
            <a:r>
              <a:rPr lang="en-US" sz="2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AD e EFT al fine </a:t>
            </a:r>
            <a:r>
              <a:rPr lang="en-US" sz="22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</a:t>
            </a:r>
            <a:r>
              <a:rPr lang="en-US" sz="2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attuare</a:t>
            </a:r>
            <a:r>
              <a:rPr lang="en-US" sz="2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le </a:t>
            </a:r>
            <a:r>
              <a:rPr lang="en-US" sz="22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azioni</a:t>
            </a:r>
            <a:r>
              <a:rPr lang="en-US" sz="2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previste</a:t>
            </a:r>
            <a:r>
              <a:rPr lang="en-US" sz="2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dal</a:t>
            </a:r>
            <a:r>
              <a:rPr lang="en-US" sz="2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MI </a:t>
            </a:r>
            <a:r>
              <a:rPr lang="en-US" sz="22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nell’ambito</a:t>
            </a:r>
            <a:r>
              <a:rPr lang="en-US" sz="2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del PNSD e </a:t>
            </a:r>
            <a:r>
              <a:rPr lang="en-US" sz="22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</a:t>
            </a:r>
            <a:r>
              <a:rPr lang="en-US" sz="2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facilitare</a:t>
            </a:r>
            <a:r>
              <a:rPr lang="en-US" sz="2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2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processi</a:t>
            </a:r>
            <a:r>
              <a:rPr lang="en-US" sz="2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</a:t>
            </a:r>
            <a:r>
              <a:rPr lang="en-US" sz="2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Innovazione</a:t>
            </a:r>
            <a:r>
              <a:rPr lang="en-US" sz="22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Didattica</a:t>
            </a:r>
            <a:endParaRPr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"/>
          <p:cNvSpPr txBox="1"/>
          <p:nvPr/>
        </p:nvSpPr>
        <p:spPr>
          <a:xfrm>
            <a:off x="2873500" y="2298775"/>
            <a:ext cx="613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6440" y="260648"/>
            <a:ext cx="1922600" cy="1461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5" descr="FriuliVeneziaGiul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1744" y="332656"/>
            <a:ext cx="4608510" cy="1165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5" descr="Ministero dell'istruzione, dell'università e della ricerc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2" y="260648"/>
            <a:ext cx="1610574" cy="157509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5"/>
          <p:cNvSpPr txBox="1"/>
          <p:nvPr/>
        </p:nvSpPr>
        <p:spPr>
          <a:xfrm>
            <a:off x="99050" y="2366025"/>
            <a:ext cx="118800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</a:pPr>
            <a:r>
              <a:rPr lang="en-US" sz="3500" b="1" dirty="0" err="1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Incontri</a:t>
            </a:r>
            <a:r>
              <a:rPr lang="en-US" sz="35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500" b="1" dirty="0" err="1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mensili</a:t>
            </a:r>
            <a:r>
              <a:rPr lang="en-US" sz="3500" b="1" dirty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5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con </a:t>
            </a:r>
            <a:r>
              <a:rPr lang="en-US" sz="3500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gli</a:t>
            </a:r>
            <a:r>
              <a:rPr lang="en-US" sz="35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500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Animatori</a:t>
            </a:r>
            <a:r>
              <a:rPr lang="en-US" sz="35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500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Digitali</a:t>
            </a:r>
            <a:r>
              <a:rPr lang="en-US" sz="35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3500" dirty="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</a:pPr>
            <a:r>
              <a:rPr lang="en-US" sz="35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per </a:t>
            </a:r>
            <a:r>
              <a:rPr lang="en-US" sz="3500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creare</a:t>
            </a:r>
            <a:r>
              <a:rPr lang="en-US" sz="35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500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una</a:t>
            </a:r>
            <a:r>
              <a:rPr lang="en-US" sz="35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500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rete</a:t>
            </a:r>
            <a:r>
              <a:rPr lang="en-US" sz="35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500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di</a:t>
            </a:r>
            <a:r>
              <a:rPr lang="en-US" sz="35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500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supporto</a:t>
            </a:r>
            <a:r>
              <a:rPr lang="en-US" sz="35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3500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condivisione</a:t>
            </a:r>
            <a:r>
              <a:rPr lang="en-US" sz="35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lang="en-US" sz="3500" dirty="0" err="1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formazione</a:t>
            </a:r>
            <a:r>
              <a:rPr lang="en-US" sz="3500" dirty="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3500" b="0" i="0" u="none" strike="noStrike" cap="none" dirty="0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5"/>
          <p:cNvSpPr txBox="1"/>
          <p:nvPr/>
        </p:nvSpPr>
        <p:spPr>
          <a:xfrm>
            <a:off x="2266545" y="3934792"/>
            <a:ext cx="6479482" cy="738633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73763"/>
                </a:solidFill>
              </a:rPr>
              <a:t>Primo </a:t>
            </a:r>
            <a:r>
              <a:rPr lang="en-US" sz="3600" dirty="0" err="1">
                <a:solidFill>
                  <a:srgbClr val="073763"/>
                </a:solidFill>
              </a:rPr>
              <a:t>incontro</a:t>
            </a:r>
            <a:r>
              <a:rPr lang="en-US" sz="3600" dirty="0">
                <a:solidFill>
                  <a:srgbClr val="073763"/>
                </a:solidFill>
              </a:rPr>
              <a:t>: 10 </a:t>
            </a:r>
            <a:r>
              <a:rPr lang="en-US" sz="3600" dirty="0" err="1">
                <a:solidFill>
                  <a:srgbClr val="073763"/>
                </a:solidFill>
              </a:rPr>
              <a:t>dicembre</a:t>
            </a:r>
            <a:r>
              <a:rPr lang="en-US" sz="3600" dirty="0">
                <a:solidFill>
                  <a:srgbClr val="073763"/>
                </a:solidFill>
              </a:rPr>
              <a:t> </a:t>
            </a:r>
            <a:endParaRPr sz="4200" dirty="0">
              <a:solidFill>
                <a:srgbClr val="073763"/>
              </a:solidFill>
            </a:endParaRPr>
          </a:p>
        </p:txBody>
      </p:sp>
      <p:sp>
        <p:nvSpPr>
          <p:cNvPr id="178" name="Google Shape;178;p15"/>
          <p:cNvSpPr txBox="1"/>
          <p:nvPr/>
        </p:nvSpPr>
        <p:spPr>
          <a:xfrm>
            <a:off x="2305050" y="5048513"/>
            <a:ext cx="6442825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73763"/>
                </a:solidFill>
                <a:latin typeface="Roboto" charset="0"/>
                <a:ea typeface="Roboto" charset="0"/>
              </a:rPr>
              <a:t>Per </a:t>
            </a:r>
            <a:r>
              <a:rPr lang="en-US" sz="3200" dirty="0" err="1">
                <a:solidFill>
                  <a:srgbClr val="073763"/>
                </a:solidFill>
                <a:latin typeface="Roboto" charset="0"/>
                <a:ea typeface="Roboto" charset="0"/>
              </a:rPr>
              <a:t>conoscerci</a:t>
            </a:r>
            <a:r>
              <a:rPr lang="en-US" sz="3200" dirty="0">
                <a:solidFill>
                  <a:srgbClr val="073763"/>
                </a:solidFill>
                <a:latin typeface="Roboto" charset="0"/>
                <a:ea typeface="Roboto" charset="0"/>
              </a:rPr>
              <a:t> </a:t>
            </a:r>
            <a:r>
              <a:rPr lang="en-US" sz="3200" dirty="0" err="1">
                <a:solidFill>
                  <a:srgbClr val="073763"/>
                </a:solidFill>
                <a:latin typeface="Roboto" charset="0"/>
                <a:ea typeface="Roboto" charset="0"/>
              </a:rPr>
              <a:t>meglio</a:t>
            </a:r>
            <a:r>
              <a:rPr lang="en-US" sz="3200" dirty="0">
                <a:solidFill>
                  <a:srgbClr val="073763"/>
                </a:solidFill>
                <a:latin typeface="Roboto" charset="0"/>
                <a:ea typeface="Roboto" charset="0"/>
              </a:rPr>
              <a:t> vi </a:t>
            </a:r>
            <a:r>
              <a:rPr lang="en-US" sz="3200" dirty="0" err="1">
                <a:solidFill>
                  <a:srgbClr val="073763"/>
                </a:solidFill>
                <a:latin typeface="Roboto" charset="0"/>
                <a:ea typeface="Roboto" charset="0"/>
              </a:rPr>
              <a:t>invitiamo</a:t>
            </a:r>
            <a:r>
              <a:rPr lang="en-US" sz="3200" dirty="0">
                <a:solidFill>
                  <a:srgbClr val="073763"/>
                </a:solidFill>
                <a:latin typeface="Roboto" charset="0"/>
                <a:ea typeface="Roboto" charset="0"/>
              </a:rPr>
              <a:t> </a:t>
            </a:r>
            <a:endParaRPr sz="3200" dirty="0">
              <a:solidFill>
                <a:srgbClr val="073763"/>
              </a:solidFill>
              <a:latin typeface="Roboto" charset="0"/>
              <a:ea typeface="Roboto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73763"/>
                </a:solidFill>
                <a:latin typeface="Roboto" charset="0"/>
                <a:ea typeface="Roboto" charset="0"/>
              </a:rPr>
              <a:t>a </a:t>
            </a:r>
            <a:r>
              <a:rPr lang="en-US" sz="3200" dirty="0" err="1">
                <a:solidFill>
                  <a:srgbClr val="073763"/>
                </a:solidFill>
                <a:latin typeface="Roboto" charset="0"/>
                <a:ea typeface="Roboto" charset="0"/>
              </a:rPr>
              <a:t>compilare</a:t>
            </a:r>
            <a:r>
              <a:rPr lang="en-US" sz="3200" dirty="0">
                <a:solidFill>
                  <a:srgbClr val="073763"/>
                </a:solidFill>
                <a:latin typeface="Roboto" charset="0"/>
                <a:ea typeface="Roboto" charset="0"/>
              </a:rPr>
              <a:t> </a:t>
            </a:r>
            <a:r>
              <a:rPr lang="en-US" sz="3200" dirty="0" err="1">
                <a:solidFill>
                  <a:srgbClr val="073763"/>
                </a:solidFill>
                <a:latin typeface="Roboto" charset="0"/>
                <a:ea typeface="Roboto" charset="0"/>
              </a:rPr>
              <a:t>il</a:t>
            </a:r>
            <a:r>
              <a:rPr lang="en-US" sz="3200" dirty="0">
                <a:solidFill>
                  <a:srgbClr val="073763"/>
                </a:solidFill>
                <a:latin typeface="Roboto" charset="0"/>
                <a:ea typeface="Roboto" charset="0"/>
              </a:rPr>
              <a:t> </a:t>
            </a:r>
            <a:r>
              <a:rPr lang="en-US" sz="3200" b="1" u="sng" dirty="0">
                <a:solidFill>
                  <a:schemeClr val="hlink"/>
                </a:solidFill>
                <a:latin typeface="Roboto" charset="0"/>
                <a:ea typeface="Roboto" charset="0"/>
                <a:hlinkClick r:id="rId6"/>
              </a:rPr>
              <a:t>FORM</a:t>
            </a:r>
            <a:endParaRPr sz="3200" b="1" dirty="0">
              <a:solidFill>
                <a:srgbClr val="073763"/>
              </a:solidFill>
              <a:highlight>
                <a:schemeClr val="lt1"/>
              </a:highlight>
              <a:latin typeface="Roboto" charset="0"/>
              <a:ea typeface="Roboto" charset="0"/>
            </a:endParaRPr>
          </a:p>
        </p:txBody>
      </p:sp>
      <p:pic>
        <p:nvPicPr>
          <p:cNvPr id="179" name="Google Shape;179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03300" y="3822050"/>
            <a:ext cx="2775750" cy="277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f9e5864765_0_0"/>
          <p:cNvSpPr txBox="1"/>
          <p:nvPr/>
        </p:nvSpPr>
        <p:spPr>
          <a:xfrm>
            <a:off x="4113000" y="2431900"/>
            <a:ext cx="39660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600" b="0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Quali servizi offriamo</a:t>
            </a:r>
            <a:endParaRPr sz="3600" b="0" i="0" u="none" strike="noStrike" cap="non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600" b="0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e con quale iter</a:t>
            </a:r>
            <a:endParaRPr sz="3600" b="0" i="0" u="none" strike="noStrike" cap="non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600" b="0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 richiedere</a:t>
            </a:r>
            <a:endParaRPr sz="3600" b="0" i="0" u="none" strike="noStrike" cap="non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600" b="0" i="0" u="none" strike="noStrike" cap="non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 il nostro supporto</a:t>
            </a:r>
            <a:endParaRPr sz="3600" b="0" i="0" u="none" strike="noStrike" cap="non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f9e5864765_0_0"/>
          <p:cNvSpPr txBox="1"/>
          <p:nvPr/>
        </p:nvSpPr>
        <p:spPr>
          <a:xfrm>
            <a:off x="490850" y="1192100"/>
            <a:ext cx="2412300" cy="41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00"/>
              <a:buFont typeface="Arial"/>
              <a:buNone/>
            </a:pPr>
            <a:r>
              <a:rPr lang="en-US" sz="25900" b="1" i="0" u="none" strike="noStrike" cap="none" dirty="0">
                <a:solidFill>
                  <a:schemeClr val="accent5"/>
                </a:solidFill>
                <a:latin typeface="Roboto Mono"/>
                <a:ea typeface="Roboto Mono"/>
                <a:cs typeface="Roboto Mono"/>
                <a:sym typeface="Roboto Mono"/>
              </a:rPr>
              <a:t>?</a:t>
            </a:r>
            <a:endParaRPr sz="25900" b="1" i="0" u="none" strike="noStrike" cap="none" dirty="0">
              <a:solidFill>
                <a:schemeClr val="accent5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6" name="Google Shape;186;gf9e5864765_0_0"/>
          <p:cNvSpPr txBox="1"/>
          <p:nvPr/>
        </p:nvSpPr>
        <p:spPr>
          <a:xfrm>
            <a:off x="1218250" y="4134000"/>
            <a:ext cx="1458600" cy="24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700" b="1" i="0" u="none" strike="noStrike" cap="none">
                <a:solidFill>
                  <a:srgbClr val="97C04E"/>
                </a:solidFill>
                <a:latin typeface="Roboto Mono"/>
                <a:ea typeface="Roboto Mono"/>
                <a:cs typeface="Roboto Mono"/>
                <a:sym typeface="Roboto Mono"/>
              </a:rPr>
              <a:t>?</a:t>
            </a:r>
            <a:endParaRPr sz="100" b="0" i="0" u="none" strike="noStrike" cap="none">
              <a:solidFill>
                <a:srgbClr val="97C0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f9e5864765_0_0"/>
          <p:cNvSpPr txBox="1"/>
          <p:nvPr/>
        </p:nvSpPr>
        <p:spPr>
          <a:xfrm>
            <a:off x="2197650" y="2520400"/>
            <a:ext cx="17550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00"/>
              <a:buFont typeface="Arial"/>
              <a:buNone/>
            </a:pPr>
            <a:r>
              <a:rPr lang="en-US" sz="21800" b="1" i="0" u="none" strike="noStrike" cap="none">
                <a:solidFill>
                  <a:srgbClr val="FF0404"/>
                </a:solidFill>
                <a:latin typeface="Roboto Mono"/>
                <a:ea typeface="Roboto Mono"/>
                <a:cs typeface="Roboto Mono"/>
                <a:sym typeface="Roboto Mono"/>
              </a:rPr>
              <a:t>?</a:t>
            </a:r>
            <a:endParaRPr sz="100" b="0" i="0" u="none" strike="noStrike" cap="none">
              <a:solidFill>
                <a:srgbClr val="FF04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f9e5864765_0_0"/>
          <p:cNvSpPr txBox="1"/>
          <p:nvPr/>
        </p:nvSpPr>
        <p:spPr>
          <a:xfrm>
            <a:off x="8781425" y="2194625"/>
            <a:ext cx="26169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0" b="1" i="0" u="none" strike="noStrike" cap="none">
                <a:solidFill>
                  <a:srgbClr val="FFD966"/>
                </a:solidFill>
                <a:latin typeface="Roboto Mono"/>
                <a:ea typeface="Roboto Mono"/>
                <a:cs typeface="Roboto Mono"/>
                <a:sym typeface="Roboto Mono"/>
              </a:rPr>
              <a:t>?</a:t>
            </a:r>
            <a:endParaRPr sz="25000" b="0" i="0" u="none" strike="noStrike" cap="none">
              <a:solidFill>
                <a:srgbClr val="FFD9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gf9e586476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6440" y="260648"/>
            <a:ext cx="1922600" cy="1461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f9e5864765_0_0" descr="FriuliVeneziaGiul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1744" y="332656"/>
            <a:ext cx="4608510" cy="1165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f9e5864765_0_0" descr="Ministero dell'istruzione, dell'università e della ricerc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2" y="260648"/>
            <a:ext cx="1610574" cy="1575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Fil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78</TotalTime>
  <Words>651</Words>
  <Application>Microsoft Office PowerPoint</Application>
  <PresentationFormat>Widescreen</PresentationFormat>
  <Paragraphs>78</Paragraphs>
  <Slides>18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7" baseType="lpstr">
      <vt:lpstr>Calibri</vt:lpstr>
      <vt:lpstr>Helvetica Neue</vt:lpstr>
      <vt:lpstr>Wingdings 3</vt:lpstr>
      <vt:lpstr>Roboto</vt:lpstr>
      <vt:lpstr>Caveat</vt:lpstr>
      <vt:lpstr>Arial</vt:lpstr>
      <vt:lpstr>Roboto Mono</vt:lpstr>
      <vt:lpstr>Century Gothic</vt:lpstr>
      <vt:lpstr>Filo</vt:lpstr>
      <vt:lpstr>Presentazione standard di PowerPoint</vt:lpstr>
      <vt:lpstr>Legge 30 dicembre 2020, n. 178 L’art. 1, commi 970 e 971, della L. 178/2020 istituisce  le Équipe Formative Territoriali  per il biennio 2021-2023</vt:lpstr>
      <vt:lpstr>Presentazione standard di PowerPoint</vt:lpstr>
      <vt:lpstr>Presentazione standard di PowerPoint</vt:lpstr>
      <vt:lpstr>#28 del PNSD – Animatore Digitale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Vincenzo Caico</dc:creator>
  <cp:lastModifiedBy>MARANGON MARTINA</cp:lastModifiedBy>
  <cp:revision>3</cp:revision>
  <dcterms:modified xsi:type="dcterms:W3CDTF">2021-11-23T15:45:17Z</dcterms:modified>
</cp:coreProperties>
</file>