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bookmarkIdSeed="3">
  <p:sldMasterIdLst>
    <p:sldMasterId id="2147483660" r:id="rId1"/>
  </p:sldMasterIdLst>
  <p:notesMasterIdLst>
    <p:notesMasterId r:id="rId49"/>
  </p:notesMasterIdLst>
  <p:handoutMasterIdLst>
    <p:handoutMasterId r:id="rId50"/>
  </p:handoutMasterIdLst>
  <p:sldIdLst>
    <p:sldId id="454" r:id="rId2"/>
    <p:sldId id="305" r:id="rId3"/>
    <p:sldId id="433" r:id="rId4"/>
    <p:sldId id="407" r:id="rId5"/>
    <p:sldId id="382" r:id="rId6"/>
    <p:sldId id="383" r:id="rId7"/>
    <p:sldId id="434" r:id="rId8"/>
    <p:sldId id="408" r:id="rId9"/>
    <p:sldId id="409" r:id="rId10"/>
    <p:sldId id="435" r:id="rId11"/>
    <p:sldId id="346" r:id="rId12"/>
    <p:sldId id="437" r:id="rId13"/>
    <p:sldId id="436" r:id="rId14"/>
    <p:sldId id="369" r:id="rId15"/>
    <p:sldId id="386" r:id="rId16"/>
    <p:sldId id="389" r:id="rId17"/>
    <p:sldId id="438" r:id="rId18"/>
    <p:sldId id="439" r:id="rId19"/>
    <p:sldId id="388" r:id="rId20"/>
    <p:sldId id="412" r:id="rId21"/>
    <p:sldId id="413" r:id="rId22"/>
    <p:sldId id="414" r:id="rId23"/>
    <p:sldId id="440" r:id="rId24"/>
    <p:sldId id="441" r:id="rId25"/>
    <p:sldId id="442" r:id="rId26"/>
    <p:sldId id="443" r:id="rId27"/>
    <p:sldId id="444" r:id="rId28"/>
    <p:sldId id="445" r:id="rId29"/>
    <p:sldId id="446" r:id="rId30"/>
    <p:sldId id="447" r:id="rId31"/>
    <p:sldId id="448" r:id="rId32"/>
    <p:sldId id="449" r:id="rId33"/>
    <p:sldId id="416" r:id="rId34"/>
    <p:sldId id="452" r:id="rId35"/>
    <p:sldId id="451" r:id="rId36"/>
    <p:sldId id="418" r:id="rId37"/>
    <p:sldId id="420" r:id="rId38"/>
    <p:sldId id="450" r:id="rId39"/>
    <p:sldId id="393" r:id="rId40"/>
    <p:sldId id="397" r:id="rId41"/>
    <p:sldId id="398" r:id="rId42"/>
    <p:sldId id="422" r:id="rId43"/>
    <p:sldId id="453" r:id="rId44"/>
    <p:sldId id="423" r:id="rId45"/>
    <p:sldId id="391" r:id="rId46"/>
    <p:sldId id="403" r:id="rId47"/>
    <p:sldId id="392" r:id="rId48"/>
  </p:sldIdLst>
  <p:sldSz cx="9144000" cy="5143500" type="screen16x9"/>
  <p:notesSz cx="6797675" cy="9926638"/>
  <p:embeddedFontLst>
    <p:embeddedFont>
      <p:font typeface="Karla" pitchFamily="2" charset="0"/>
      <p:regular r:id="rId51"/>
      <p:bold r:id="rId52"/>
    </p:embeddedFont>
    <p:embeddedFont>
      <p:font typeface="Montserrat" panose="00000500000000000000" pitchFamily="2" charset="0"/>
      <p:regular r:id="rId53"/>
      <p:bold r:id="rId5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85BD2A"/>
    <a:srgbClr val="3F9BC5"/>
    <a:srgbClr val="FABE16"/>
    <a:srgbClr val="A12F4D"/>
    <a:srgbClr val="737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57AE10F-FF9C-4A6C-8CAD-FF3E26B48DA4}">
  <a:tblStyle styleId="{257AE10F-FF9C-4A6C-8CAD-FF3E26B48DA4}"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660"/>
  </p:normalViewPr>
  <p:slideViewPr>
    <p:cSldViewPr snapToGrid="0">
      <p:cViewPr varScale="1">
        <p:scale>
          <a:sx n="138" d="100"/>
          <a:sy n="138" d="100"/>
        </p:scale>
        <p:origin x="750" y="108"/>
      </p:cViewPr>
      <p:guideLst>
        <p:guide orient="horz" pos="1620"/>
        <p:guide pos="2880"/>
      </p:guideLst>
    </p:cSldViewPr>
  </p:slideViewPr>
  <p:notesTextViewPr>
    <p:cViewPr>
      <p:scale>
        <a:sx n="1" d="1"/>
        <a:sy n="1" d="1"/>
      </p:scale>
      <p:origin x="0" y="0"/>
    </p:cViewPr>
  </p:notesTextViewPr>
  <p:notesViewPr>
    <p:cSldViewPr snapToGrid="0">
      <p:cViewPr varScale="1">
        <p:scale>
          <a:sx n="76" d="100"/>
          <a:sy n="76" d="100"/>
        </p:scale>
        <p:origin x="2448"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3.fntdata"/><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font" Target="fonts/font1.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2.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84F2D36-7F0C-475A-BF54-8B04E461AC3E}" type="datetimeFigureOut">
              <a:rPr lang="it-IT" smtClean="0"/>
              <a:t>24/03/2023</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99D0BCE-EEB9-45E3-9A08-DE55A184B639}" type="slidenum">
              <a:rPr lang="it-IT" smtClean="0"/>
              <a:t>‹N›</a:t>
            </a:fld>
            <a:endParaRPr lang="it-IT"/>
          </a:p>
        </p:txBody>
      </p:sp>
    </p:spTree>
    <p:extLst>
      <p:ext uri="{BB962C8B-B14F-4D97-AF65-F5344CB8AC3E}">
        <p14:creationId xmlns:p14="http://schemas.microsoft.com/office/powerpoint/2010/main" val="323186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79768" y="4715153"/>
            <a:ext cx="5438139" cy="4466987"/>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0188665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izio Capitolo">
    <p:spTree>
      <p:nvGrpSpPr>
        <p:cNvPr id="1" name="Shape 36"/>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3660" y="1"/>
            <a:ext cx="2110339" cy="1491916"/>
          </a:xfrm>
          <a:prstGeom prst="rect">
            <a:avLst/>
          </a:prstGeom>
        </p:spPr>
      </p:pic>
      <p:sp>
        <p:nvSpPr>
          <p:cNvPr id="8" name="Shape 87"/>
          <p:cNvSpPr txBox="1">
            <a:spLocks/>
          </p:cNvSpPr>
          <p:nvPr userDrawn="1"/>
        </p:nvSpPr>
        <p:spPr>
          <a:xfrm>
            <a:off x="5128892" y="4810084"/>
            <a:ext cx="3224462" cy="25264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r>
              <a:rPr lang="it-IT" sz="600" dirty="0">
                <a:solidFill>
                  <a:schemeClr val="bg1"/>
                </a:solidFill>
              </a:rPr>
              <a:t>Direzione Generale per i contratti, gli acquisti e per i sistemi informativi e la statistica </a:t>
            </a:r>
            <a:endParaRPr lang="en" sz="600" dirty="0">
              <a:solidFill>
                <a:schemeClr val="bg1"/>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79193" y="4797128"/>
            <a:ext cx="692872" cy="26560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solidFill>
                <a:latin typeface="Karla" panose="020B0604020202020204" charset="0"/>
                <a:ea typeface="Karla" panose="020B0604020202020204" charset="0"/>
              </a:rPr>
              <a:t>Pagina </a:t>
            </a:r>
            <a:fld id="{A40B19ED-4B54-495C-81DC-8B4BFC9EE3D8}" type="slidenum">
              <a:rPr lang="it-IT" sz="1000" b="1" smtClean="0">
                <a:solidFill>
                  <a:schemeClr val="bg1"/>
                </a:solidFill>
                <a:latin typeface="Karla" panose="020B0604020202020204" charset="0"/>
                <a:ea typeface="Karla" panose="020B0604020202020204" charset="0"/>
              </a:rPr>
              <a:t>‹N›</a:t>
            </a:fld>
            <a:endParaRPr lang="en" sz="1000" b="0" dirty="0">
              <a:solidFill>
                <a:schemeClr val="bg1"/>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1076274" y="2019683"/>
            <a:ext cx="7012555" cy="649949"/>
          </a:xfrm>
        </p:spPr>
        <p:txBody>
          <a:bodyPr/>
          <a:lstStyle>
            <a:lvl1pPr>
              <a:buNone/>
              <a:defRPr lang="it-IT" sz="3200" b="1" i="0" u="none" strike="noStrike" cap="none" baseline="0">
                <a:solidFill>
                  <a:schemeClr val="bg1"/>
                </a:solidFill>
                <a:latin typeface="Montserrat"/>
                <a:ea typeface="Montserrat"/>
                <a:cs typeface="Montserrat"/>
                <a:sym typeface="Montserrat"/>
              </a:defRPr>
            </a:lvl1pPr>
          </a:lstStyle>
          <a:p>
            <a:pPr lvl="0"/>
            <a:r>
              <a:rPr lang="it-IT"/>
              <a:t>Titolo Capitolo ... Lorem Ipsum</a:t>
            </a:r>
          </a:p>
        </p:txBody>
      </p:sp>
    </p:spTree>
    <p:extLst>
      <p:ext uri="{BB962C8B-B14F-4D97-AF65-F5344CB8AC3E}">
        <p14:creationId xmlns:p14="http://schemas.microsoft.com/office/powerpoint/2010/main" val="651650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pertina">
    <p:spTree>
      <p:nvGrpSpPr>
        <p:cNvPr id="1" name="Shape 8"/>
        <p:cNvGrpSpPr/>
        <p:nvPr/>
      </p:nvGrpSpPr>
      <p:grpSpPr>
        <a:xfrm>
          <a:off x="0" y="0"/>
          <a:ext cx="0" cy="0"/>
          <a:chOff x="0" y="0"/>
          <a:chExt cx="0" cy="0"/>
        </a:xfrm>
      </p:grpSpPr>
      <p:sp>
        <p:nvSpPr>
          <p:cNvPr id="9" name="Shape 9"/>
          <p:cNvSpPr/>
          <p:nvPr/>
        </p:nvSpPr>
        <p:spPr>
          <a:xfrm>
            <a:off x="218925" y="-9675"/>
            <a:ext cx="5276875" cy="5167075"/>
          </a:xfrm>
          <a:custGeom>
            <a:avLst/>
            <a:gdLst/>
            <a:ahLst/>
            <a:cxnLst/>
            <a:rect l="0" t="0" r="0" b="0"/>
            <a:pathLst>
              <a:path w="211075" h="206683" extrusionOk="0">
                <a:moveTo>
                  <a:pt x="387" y="0"/>
                </a:moveTo>
                <a:lnTo>
                  <a:pt x="0" y="206683"/>
                </a:lnTo>
                <a:lnTo>
                  <a:pt x="211075" y="206545"/>
                </a:lnTo>
                <a:lnTo>
                  <a:pt x="155812" y="301"/>
                </a:lnTo>
                <a:close/>
              </a:path>
            </a:pathLst>
          </a:custGeom>
          <a:solidFill>
            <a:srgbClr val="000000">
              <a:alpha val="7310"/>
            </a:srgbClr>
          </a:solidFill>
          <a:ln>
            <a:noFill/>
          </a:ln>
        </p:spPr>
      </p:sp>
      <p:sp>
        <p:nvSpPr>
          <p:cNvPr id="10" name="Shape 10"/>
          <p:cNvSpPr/>
          <p:nvPr/>
        </p:nvSpPr>
        <p:spPr>
          <a:xfrm>
            <a:off x="-9675" y="-9675"/>
            <a:ext cx="5276875" cy="5167075"/>
          </a:xfrm>
          <a:custGeom>
            <a:avLst/>
            <a:gdLst/>
            <a:ahLst/>
            <a:cxnLst/>
            <a:rect l="0" t="0" r="0" b="0"/>
            <a:pathLst>
              <a:path w="211075" h="206683" extrusionOk="0">
                <a:moveTo>
                  <a:pt x="387" y="0"/>
                </a:moveTo>
                <a:lnTo>
                  <a:pt x="0" y="206683"/>
                </a:lnTo>
                <a:lnTo>
                  <a:pt x="211075" y="206545"/>
                </a:lnTo>
                <a:lnTo>
                  <a:pt x="155812" y="301"/>
                </a:lnTo>
                <a:close/>
              </a:path>
            </a:pathLst>
          </a:custGeom>
          <a:solidFill>
            <a:srgbClr val="FFFFFF"/>
          </a:solidFill>
          <a:ln>
            <a:noFill/>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ontenuto Grande">
    <p:spTree>
      <p:nvGrpSpPr>
        <p:cNvPr id="1" name="Shape 36"/>
        <p:cNvGrpSpPr/>
        <p:nvPr/>
      </p:nvGrpSpPr>
      <p:grpSpPr>
        <a:xfrm>
          <a:off x="0" y="0"/>
          <a:ext cx="0" cy="0"/>
          <a:chOff x="0" y="0"/>
          <a:chExt cx="0" cy="0"/>
        </a:xfrm>
      </p:grpSpPr>
      <p:sp>
        <p:nvSpPr>
          <p:cNvPr id="37" name="Shape 37"/>
          <p:cNvSpPr/>
          <p:nvPr/>
        </p:nvSpPr>
        <p:spPr>
          <a:xfrm>
            <a:off x="228600" y="-10437"/>
            <a:ext cx="8229314" cy="5164386"/>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38" name="Shape 38"/>
          <p:cNvSpPr/>
          <p:nvPr/>
        </p:nvSpPr>
        <p:spPr>
          <a:xfrm>
            <a:off x="0" y="-10437"/>
            <a:ext cx="8229314" cy="5164386"/>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2766" y="0"/>
            <a:ext cx="2941233" cy="2079321"/>
          </a:xfrm>
          <a:prstGeom prst="rect">
            <a:avLst/>
          </a:prstGeom>
        </p:spPr>
      </p:pic>
      <p:sp>
        <p:nvSpPr>
          <p:cNvPr id="8" name="Shape 87"/>
          <p:cNvSpPr txBox="1">
            <a:spLocks/>
          </p:cNvSpPr>
          <p:nvPr userDrawn="1"/>
        </p:nvSpPr>
        <p:spPr>
          <a:xfrm>
            <a:off x="7523430" y="1786957"/>
            <a:ext cx="1494751" cy="784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endParaRPr lang="en" sz="900" dirty="0">
              <a:solidFill>
                <a:schemeClr val="bg1"/>
              </a:solidFill>
            </a:endParaRPr>
          </a:p>
        </p:txBody>
      </p:sp>
      <p:sp>
        <p:nvSpPr>
          <p:cNvPr id="10" name="Shape 79"/>
          <p:cNvSpPr txBox="1">
            <a:spLocks/>
          </p:cNvSpPr>
          <p:nvPr userDrawn="1"/>
        </p:nvSpPr>
        <p:spPr>
          <a:xfrm>
            <a:off x="394366"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lumMod val="50000"/>
                  </a:schemeClr>
                </a:solidFill>
                <a:latin typeface="Karla" panose="020B0604020202020204" charset="0"/>
                <a:ea typeface="Karla" panose="020B0604020202020204" charset="0"/>
              </a:rPr>
              <a:t>Pagina </a:t>
            </a:r>
            <a:fld id="{A40B19ED-4B54-495C-81DC-8B4BFC9EE3D8}" type="slidenum">
              <a:rPr lang="it-IT" sz="1000" b="1" smtClean="0">
                <a:solidFill>
                  <a:schemeClr val="bg1">
                    <a:lumMod val="50000"/>
                  </a:schemeClr>
                </a:solidFill>
                <a:latin typeface="Karla" panose="020B0604020202020204" charset="0"/>
                <a:ea typeface="Karla" panose="020B0604020202020204" charset="0"/>
              </a:rPr>
              <a:t>‹N›</a:t>
            </a:fld>
            <a:endParaRPr lang="en" sz="1000" b="0" dirty="0">
              <a:solidFill>
                <a:schemeClr val="bg1">
                  <a:lumMod val="50000"/>
                </a:schemeClr>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653958" y="474176"/>
            <a:ext cx="5649913" cy="649949"/>
          </a:xfrm>
        </p:spPr>
        <p:txBody>
          <a:bodyPr/>
          <a:lstStyle>
            <a:lvl1pPr>
              <a:buNone/>
              <a:defRPr lang="it-IT" sz="3200" b="1" i="0" u="none" strike="noStrike" cap="none">
                <a:solidFill>
                  <a:schemeClr val="tx2">
                    <a:lumMod val="75000"/>
                  </a:schemeClr>
                </a:solidFill>
                <a:latin typeface="Montserrat"/>
                <a:ea typeface="Montserrat"/>
                <a:cs typeface="Montserrat"/>
                <a:sym typeface="Montserrat"/>
              </a:defRPr>
            </a:lvl1pPr>
          </a:lstStyle>
          <a:p>
            <a:pPr lvl="0"/>
            <a:r>
              <a:rPr lang="it-IT"/>
              <a:t>Lorem Ipsum</a:t>
            </a:r>
          </a:p>
        </p:txBody>
      </p:sp>
      <p:sp>
        <p:nvSpPr>
          <p:cNvPr id="12" name="Text Placeholder 11"/>
          <p:cNvSpPr>
            <a:spLocks noGrp="1"/>
          </p:cNvSpPr>
          <p:nvPr>
            <p:ph type="body" sz="quarter" idx="11" hasCustomPrompt="1"/>
          </p:nvPr>
        </p:nvSpPr>
        <p:spPr>
          <a:xfrm>
            <a:off x="654050" y="1160085"/>
            <a:ext cx="6183313" cy="3320475"/>
          </a:xfrm>
        </p:spPr>
        <p:txBody>
          <a:bodyPr/>
          <a:lstStyle>
            <a:lvl1pPr>
              <a:spcBef>
                <a:spcPts val="1200"/>
              </a:spcBef>
              <a:buNone/>
              <a:defRPr>
                <a:solidFill>
                  <a:schemeClr val="tx1">
                    <a:lumMod val="75000"/>
                    <a:lumOff val="25000"/>
                  </a:schemeClr>
                </a:solidFill>
              </a:defRPr>
            </a:lvl1pPr>
          </a:lstStyle>
          <a:p>
            <a:pPr lvl="0"/>
            <a:r>
              <a:rPr lang="it-IT">
                <a:solidFill>
                  <a:schemeClr val="tx2">
                    <a:lumMod val="75000"/>
                  </a:schemeClr>
                </a:solidFill>
              </a:rPr>
              <a:t>Scrivi qui il testo ... Sit Amet Consecutur</a:t>
            </a:r>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pazio Grande - Testo 16px">
    <p:spTree>
      <p:nvGrpSpPr>
        <p:cNvPr id="1" name="Shape 36"/>
        <p:cNvGrpSpPr/>
        <p:nvPr/>
      </p:nvGrpSpPr>
      <p:grpSpPr>
        <a:xfrm>
          <a:off x="0" y="0"/>
          <a:ext cx="0" cy="0"/>
          <a:chOff x="0" y="0"/>
          <a:chExt cx="0" cy="0"/>
        </a:xfrm>
      </p:grpSpPr>
      <p:sp>
        <p:nvSpPr>
          <p:cNvPr id="2" name="Rectangle 1"/>
          <p:cNvSpPr/>
          <p:nvPr userDrawn="1"/>
        </p:nvSpPr>
        <p:spPr>
          <a:xfrm>
            <a:off x="1" y="-10437"/>
            <a:ext cx="3636974" cy="51643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v</a:t>
            </a:r>
          </a:p>
        </p:txBody>
      </p:sp>
      <p:sp>
        <p:nvSpPr>
          <p:cNvPr id="38" name="Shape 38"/>
          <p:cNvSpPr/>
          <p:nvPr/>
        </p:nvSpPr>
        <p:spPr>
          <a:xfrm>
            <a:off x="3638202" y="-10437"/>
            <a:ext cx="5129128" cy="5164386"/>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2766" y="0"/>
            <a:ext cx="2941233" cy="2079321"/>
          </a:xfrm>
          <a:prstGeom prst="rect">
            <a:avLst/>
          </a:prstGeom>
        </p:spPr>
      </p:pic>
      <p:sp>
        <p:nvSpPr>
          <p:cNvPr id="8" name="Shape 87"/>
          <p:cNvSpPr txBox="1">
            <a:spLocks/>
          </p:cNvSpPr>
          <p:nvPr userDrawn="1"/>
        </p:nvSpPr>
        <p:spPr>
          <a:xfrm>
            <a:off x="8279193" y="1872551"/>
            <a:ext cx="864807" cy="784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r>
              <a:rPr lang="it-IT" sz="600" dirty="0">
                <a:solidFill>
                  <a:schemeClr val="bg1"/>
                </a:solidFill>
              </a:rPr>
              <a:t>Direzione Generale per i contratti, gli acquisti e per i sistemi informativi e la statistica </a:t>
            </a:r>
            <a:endParaRPr lang="en" sz="600" dirty="0">
              <a:solidFill>
                <a:schemeClr val="bg1"/>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21655" y="1606950"/>
            <a:ext cx="692872" cy="26560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lumMod val="50000"/>
                  </a:schemeClr>
                </a:solidFill>
                <a:latin typeface="Karla" panose="020B0604020202020204" charset="0"/>
                <a:ea typeface="Karla" panose="020B0604020202020204" charset="0"/>
              </a:rPr>
              <a:t>Pagina </a:t>
            </a:r>
            <a:fld id="{A40B19ED-4B54-495C-81DC-8B4BFC9EE3D8}" type="slidenum">
              <a:rPr lang="it-IT" sz="1000" b="1" smtClean="0">
                <a:solidFill>
                  <a:schemeClr val="bg1">
                    <a:lumMod val="50000"/>
                  </a:schemeClr>
                </a:solidFill>
                <a:latin typeface="Karla" panose="020B0604020202020204" charset="0"/>
                <a:ea typeface="Karla" panose="020B0604020202020204" charset="0"/>
              </a:rPr>
              <a:t>‹N›</a:t>
            </a:fld>
            <a:endParaRPr lang="en" sz="1000" b="0" dirty="0">
              <a:solidFill>
                <a:schemeClr val="bg1">
                  <a:lumMod val="50000"/>
                </a:schemeClr>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299256" y="199168"/>
            <a:ext cx="5649913" cy="649949"/>
          </a:xfrm>
        </p:spPr>
        <p:txBody>
          <a:bodyPr/>
          <a:lstStyle>
            <a:lvl1pPr>
              <a:buNone/>
              <a:defRPr lang="it-IT" sz="2400" b="1" i="0" u="none" strike="noStrike" cap="none">
                <a:solidFill>
                  <a:schemeClr val="tx2">
                    <a:lumMod val="75000"/>
                  </a:schemeClr>
                </a:solidFill>
                <a:latin typeface="Montserrat"/>
                <a:ea typeface="Montserrat"/>
                <a:cs typeface="Montserrat"/>
                <a:sym typeface="Montserrat"/>
              </a:defRPr>
            </a:lvl1pPr>
          </a:lstStyle>
          <a:p>
            <a:pPr lvl="0"/>
            <a:r>
              <a:rPr lang="it-IT"/>
              <a:t>Lorem Ipsum</a:t>
            </a:r>
          </a:p>
        </p:txBody>
      </p:sp>
      <p:sp>
        <p:nvSpPr>
          <p:cNvPr id="12" name="Text Placeholder 11"/>
          <p:cNvSpPr>
            <a:spLocks noGrp="1"/>
          </p:cNvSpPr>
          <p:nvPr>
            <p:ph type="body" sz="quarter" idx="11" hasCustomPrompt="1"/>
          </p:nvPr>
        </p:nvSpPr>
        <p:spPr>
          <a:xfrm>
            <a:off x="299347" y="885077"/>
            <a:ext cx="7545241" cy="3768613"/>
          </a:xfrm>
        </p:spPr>
        <p:txBody>
          <a:bodyPr/>
          <a:lstStyle>
            <a:lvl1pPr>
              <a:buNone/>
              <a:defRPr sz="1600">
                <a:solidFill>
                  <a:schemeClr val="tx1">
                    <a:lumMod val="75000"/>
                    <a:lumOff val="25000"/>
                  </a:schemeClr>
                </a:solidFill>
              </a:defRPr>
            </a:lvl1pPr>
          </a:lstStyle>
          <a:p>
            <a:pPr lvl="0"/>
            <a:r>
              <a:rPr lang="it-IT">
                <a:solidFill>
                  <a:schemeClr val="tx2">
                    <a:lumMod val="75000"/>
                  </a:schemeClr>
                </a:solidFill>
              </a:rPr>
              <a:t>Scrivi qui il testo ... Sit Amet Consecutur</a:t>
            </a:r>
            <a:endParaRPr lang="it-IT"/>
          </a:p>
        </p:txBody>
      </p:sp>
    </p:spTree>
    <p:extLst>
      <p:ext uri="{BB962C8B-B14F-4D97-AF65-F5344CB8AC3E}">
        <p14:creationId xmlns:p14="http://schemas.microsoft.com/office/powerpoint/2010/main" val="1808666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pazio Grande - Testo 12px">
    <p:spTree>
      <p:nvGrpSpPr>
        <p:cNvPr id="1" name="Shape 36"/>
        <p:cNvGrpSpPr/>
        <p:nvPr/>
      </p:nvGrpSpPr>
      <p:grpSpPr>
        <a:xfrm>
          <a:off x="0" y="0"/>
          <a:ext cx="0" cy="0"/>
          <a:chOff x="0" y="0"/>
          <a:chExt cx="0" cy="0"/>
        </a:xfrm>
      </p:grpSpPr>
      <p:sp>
        <p:nvSpPr>
          <p:cNvPr id="2" name="Rectangle 1"/>
          <p:cNvSpPr/>
          <p:nvPr userDrawn="1"/>
        </p:nvSpPr>
        <p:spPr>
          <a:xfrm>
            <a:off x="1" y="-10437"/>
            <a:ext cx="3636974" cy="51643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v</a:t>
            </a:r>
          </a:p>
        </p:txBody>
      </p:sp>
      <p:sp>
        <p:nvSpPr>
          <p:cNvPr id="38" name="Shape 38"/>
          <p:cNvSpPr/>
          <p:nvPr/>
        </p:nvSpPr>
        <p:spPr>
          <a:xfrm>
            <a:off x="3638202" y="-10437"/>
            <a:ext cx="5129128" cy="5164386"/>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2766" y="0"/>
            <a:ext cx="2941233" cy="2079321"/>
          </a:xfrm>
          <a:prstGeom prst="rect">
            <a:avLst/>
          </a:prstGeom>
        </p:spPr>
      </p:pic>
      <p:sp>
        <p:nvSpPr>
          <p:cNvPr id="8" name="Shape 87"/>
          <p:cNvSpPr txBox="1">
            <a:spLocks/>
          </p:cNvSpPr>
          <p:nvPr userDrawn="1"/>
        </p:nvSpPr>
        <p:spPr>
          <a:xfrm>
            <a:off x="8279193" y="1872551"/>
            <a:ext cx="864807" cy="784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endParaRPr lang="en" sz="600" dirty="0">
              <a:solidFill>
                <a:schemeClr val="bg1"/>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21655" y="1606950"/>
            <a:ext cx="692872" cy="26560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lumMod val="50000"/>
                  </a:schemeClr>
                </a:solidFill>
                <a:latin typeface="Karla" panose="020B0604020202020204" charset="0"/>
                <a:ea typeface="Karla" panose="020B0604020202020204" charset="0"/>
              </a:rPr>
              <a:t>Pagina </a:t>
            </a:r>
            <a:fld id="{A40B19ED-4B54-495C-81DC-8B4BFC9EE3D8}" type="slidenum">
              <a:rPr lang="it-IT" sz="1000" b="1" smtClean="0">
                <a:solidFill>
                  <a:schemeClr val="bg1">
                    <a:lumMod val="50000"/>
                  </a:schemeClr>
                </a:solidFill>
                <a:latin typeface="Karla" panose="020B0604020202020204" charset="0"/>
                <a:ea typeface="Karla" panose="020B0604020202020204" charset="0"/>
              </a:rPr>
              <a:t>‹N›</a:t>
            </a:fld>
            <a:endParaRPr lang="en" sz="1000" b="0" dirty="0">
              <a:solidFill>
                <a:schemeClr val="bg1">
                  <a:lumMod val="50000"/>
                </a:schemeClr>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299256" y="199168"/>
            <a:ext cx="5649913" cy="649949"/>
          </a:xfrm>
        </p:spPr>
        <p:txBody>
          <a:bodyPr/>
          <a:lstStyle>
            <a:lvl1pPr>
              <a:buNone/>
              <a:defRPr lang="it-IT" sz="2400" b="1" i="0" u="none" strike="noStrike" cap="none">
                <a:solidFill>
                  <a:schemeClr val="tx2">
                    <a:lumMod val="75000"/>
                  </a:schemeClr>
                </a:solidFill>
                <a:latin typeface="Montserrat"/>
                <a:ea typeface="Montserrat"/>
                <a:cs typeface="Montserrat"/>
                <a:sym typeface="Montserrat"/>
              </a:defRPr>
            </a:lvl1pPr>
          </a:lstStyle>
          <a:p>
            <a:pPr lvl="0"/>
            <a:r>
              <a:rPr lang="it-IT"/>
              <a:t>Lorem Ipsum</a:t>
            </a:r>
          </a:p>
        </p:txBody>
      </p:sp>
      <p:sp>
        <p:nvSpPr>
          <p:cNvPr id="12" name="Text Placeholder 11"/>
          <p:cNvSpPr>
            <a:spLocks noGrp="1"/>
          </p:cNvSpPr>
          <p:nvPr>
            <p:ph type="body" sz="quarter" idx="11" hasCustomPrompt="1"/>
          </p:nvPr>
        </p:nvSpPr>
        <p:spPr>
          <a:xfrm>
            <a:off x="299347" y="885077"/>
            <a:ext cx="7545241" cy="3768613"/>
          </a:xfrm>
        </p:spPr>
        <p:txBody>
          <a:bodyPr/>
          <a:lstStyle>
            <a:lvl1pPr>
              <a:buNone/>
              <a:defRPr sz="1200">
                <a:solidFill>
                  <a:schemeClr val="tx1">
                    <a:lumMod val="75000"/>
                    <a:lumOff val="25000"/>
                  </a:schemeClr>
                </a:solidFill>
              </a:defRPr>
            </a:lvl1pPr>
          </a:lstStyle>
          <a:p>
            <a:pPr lvl="0"/>
            <a:r>
              <a:rPr lang="it-IT">
                <a:solidFill>
                  <a:schemeClr val="tx2">
                    <a:lumMod val="75000"/>
                  </a:schemeClr>
                </a:solidFill>
              </a:rPr>
              <a:t>Scrivi qui il testo ... Sit Amet Consecutur</a:t>
            </a:r>
            <a:endParaRPr lang="it-IT"/>
          </a:p>
        </p:txBody>
      </p:sp>
    </p:spTree>
    <p:extLst>
      <p:ext uri="{BB962C8B-B14F-4D97-AF65-F5344CB8AC3E}">
        <p14:creationId xmlns:p14="http://schemas.microsoft.com/office/powerpoint/2010/main" val="2316753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pazio Grande - Testo 12px">
    <p:spTree>
      <p:nvGrpSpPr>
        <p:cNvPr id="1" name="Shape 36"/>
        <p:cNvGrpSpPr/>
        <p:nvPr/>
      </p:nvGrpSpPr>
      <p:grpSpPr>
        <a:xfrm>
          <a:off x="0" y="0"/>
          <a:ext cx="0" cy="0"/>
          <a:chOff x="0" y="0"/>
          <a:chExt cx="0" cy="0"/>
        </a:xfrm>
      </p:grpSpPr>
      <p:sp>
        <p:nvSpPr>
          <p:cNvPr id="2" name="Rectangle 1"/>
          <p:cNvSpPr/>
          <p:nvPr userDrawn="1"/>
        </p:nvSpPr>
        <p:spPr>
          <a:xfrm>
            <a:off x="1" y="-10437"/>
            <a:ext cx="4248614" cy="51643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v</a:t>
            </a:r>
          </a:p>
        </p:txBody>
      </p:sp>
      <p:sp>
        <p:nvSpPr>
          <p:cNvPr id="38" name="Shape 38"/>
          <p:cNvSpPr/>
          <p:nvPr/>
        </p:nvSpPr>
        <p:spPr>
          <a:xfrm>
            <a:off x="4071966" y="-10437"/>
            <a:ext cx="5075534" cy="5175535"/>
          </a:xfrm>
          <a:custGeom>
            <a:avLst/>
            <a:gdLst>
              <a:gd name="connsiteX0" fmla="*/ 0 w 332734"/>
              <a:gd name="connsiteY0" fmla="*/ 0 h 206122"/>
              <a:gd name="connsiteX1" fmla="*/ 0 w 332734"/>
              <a:gd name="connsiteY1" fmla="*/ 206122 h 206122"/>
              <a:gd name="connsiteX2" fmla="*/ 332734 w 332734"/>
              <a:gd name="connsiteY2" fmla="*/ 109542 h 206122"/>
              <a:gd name="connsiteX3" fmla="*/ 273309 w 332734"/>
              <a:gd name="connsiteY3" fmla="*/ 331 h 206122"/>
              <a:gd name="connsiteX4" fmla="*/ 0 w 332734"/>
              <a:gd name="connsiteY4" fmla="*/ 0 h 206122"/>
              <a:gd name="connsiteX0" fmla="*/ 0 w 332734"/>
              <a:gd name="connsiteY0" fmla="*/ 0 h 206122"/>
              <a:gd name="connsiteX1" fmla="*/ 0 w 332734"/>
              <a:gd name="connsiteY1" fmla="*/ 206122 h 206122"/>
              <a:gd name="connsiteX2" fmla="*/ 332734 w 332734"/>
              <a:gd name="connsiteY2" fmla="*/ 109542 h 206122"/>
              <a:gd name="connsiteX3" fmla="*/ 245460 w 332734"/>
              <a:gd name="connsiteY3" fmla="*/ 331 h 206122"/>
              <a:gd name="connsiteX4" fmla="*/ 0 w 332734"/>
              <a:gd name="connsiteY4" fmla="*/ 0 h 206122"/>
              <a:gd name="connsiteX0" fmla="*/ 0 w 332734"/>
              <a:gd name="connsiteY0" fmla="*/ 0 h 206122"/>
              <a:gd name="connsiteX1" fmla="*/ 0 w 332734"/>
              <a:gd name="connsiteY1" fmla="*/ 206122 h 206122"/>
              <a:gd name="connsiteX2" fmla="*/ 296945 w 332734"/>
              <a:gd name="connsiteY2" fmla="*/ 119250 h 206122"/>
              <a:gd name="connsiteX3" fmla="*/ 332734 w 332734"/>
              <a:gd name="connsiteY3" fmla="*/ 109542 h 206122"/>
              <a:gd name="connsiteX4" fmla="*/ 245460 w 332734"/>
              <a:gd name="connsiteY4" fmla="*/ 331 h 206122"/>
              <a:gd name="connsiteX5" fmla="*/ 0 w 332734"/>
              <a:gd name="connsiteY5" fmla="*/ 0 h 206122"/>
              <a:gd name="connsiteX0" fmla="*/ 0 w 332734"/>
              <a:gd name="connsiteY0" fmla="*/ 0 h 206122"/>
              <a:gd name="connsiteX1" fmla="*/ 0 w 332734"/>
              <a:gd name="connsiteY1" fmla="*/ 206122 h 206122"/>
              <a:gd name="connsiteX2" fmla="*/ 324794 w 332734"/>
              <a:gd name="connsiteY2" fmla="*/ 204703 h 206122"/>
              <a:gd name="connsiteX3" fmla="*/ 332734 w 332734"/>
              <a:gd name="connsiteY3" fmla="*/ 109542 h 206122"/>
              <a:gd name="connsiteX4" fmla="*/ 245460 w 332734"/>
              <a:gd name="connsiteY4" fmla="*/ 331 h 206122"/>
              <a:gd name="connsiteX5" fmla="*/ 0 w 332734"/>
              <a:gd name="connsiteY5" fmla="*/ 0 h 206122"/>
              <a:gd name="connsiteX0" fmla="*/ 0 w 327021"/>
              <a:gd name="connsiteY0" fmla="*/ 0 h 206122"/>
              <a:gd name="connsiteX1" fmla="*/ 0 w 327021"/>
              <a:gd name="connsiteY1" fmla="*/ 206122 h 206122"/>
              <a:gd name="connsiteX2" fmla="*/ 324794 w 327021"/>
              <a:gd name="connsiteY2" fmla="*/ 204703 h 206122"/>
              <a:gd name="connsiteX3" fmla="*/ 327021 w 327021"/>
              <a:gd name="connsiteY3" fmla="*/ 108652 h 206122"/>
              <a:gd name="connsiteX4" fmla="*/ 245460 w 327021"/>
              <a:gd name="connsiteY4" fmla="*/ 331 h 206122"/>
              <a:gd name="connsiteX5" fmla="*/ 0 w 327021"/>
              <a:gd name="connsiteY5" fmla="*/ 0 h 206122"/>
              <a:gd name="connsiteX0" fmla="*/ 0 w 327021"/>
              <a:gd name="connsiteY0" fmla="*/ 0 h 206567"/>
              <a:gd name="connsiteX1" fmla="*/ 714 w 327021"/>
              <a:gd name="connsiteY1" fmla="*/ 206567 h 206567"/>
              <a:gd name="connsiteX2" fmla="*/ 324794 w 327021"/>
              <a:gd name="connsiteY2" fmla="*/ 204703 h 206567"/>
              <a:gd name="connsiteX3" fmla="*/ 327021 w 327021"/>
              <a:gd name="connsiteY3" fmla="*/ 108652 h 206567"/>
              <a:gd name="connsiteX4" fmla="*/ 245460 w 327021"/>
              <a:gd name="connsiteY4" fmla="*/ 331 h 206567"/>
              <a:gd name="connsiteX5" fmla="*/ 0 w 327021"/>
              <a:gd name="connsiteY5" fmla="*/ 0 h 206567"/>
              <a:gd name="connsiteX0" fmla="*/ 0 w 327021"/>
              <a:gd name="connsiteY0" fmla="*/ 0 h 206567"/>
              <a:gd name="connsiteX1" fmla="*/ 714 w 327021"/>
              <a:gd name="connsiteY1" fmla="*/ 206567 h 206567"/>
              <a:gd name="connsiteX2" fmla="*/ 324794 w 327021"/>
              <a:gd name="connsiteY2" fmla="*/ 205593 h 206567"/>
              <a:gd name="connsiteX3" fmla="*/ 327021 w 327021"/>
              <a:gd name="connsiteY3" fmla="*/ 108652 h 206567"/>
              <a:gd name="connsiteX4" fmla="*/ 245460 w 327021"/>
              <a:gd name="connsiteY4" fmla="*/ 331 h 206567"/>
              <a:gd name="connsiteX5" fmla="*/ 0 w 327021"/>
              <a:gd name="connsiteY5" fmla="*/ 0 h 206567"/>
              <a:gd name="connsiteX0" fmla="*/ 0 w 325018"/>
              <a:gd name="connsiteY0" fmla="*/ 0 h 206567"/>
              <a:gd name="connsiteX1" fmla="*/ 714 w 325018"/>
              <a:gd name="connsiteY1" fmla="*/ 206567 h 206567"/>
              <a:gd name="connsiteX2" fmla="*/ 324794 w 325018"/>
              <a:gd name="connsiteY2" fmla="*/ 205593 h 206567"/>
              <a:gd name="connsiteX3" fmla="*/ 324879 w 325018"/>
              <a:gd name="connsiteY3" fmla="*/ 79277 h 206567"/>
              <a:gd name="connsiteX4" fmla="*/ 245460 w 325018"/>
              <a:gd name="connsiteY4" fmla="*/ 331 h 206567"/>
              <a:gd name="connsiteX5" fmla="*/ 0 w 325018"/>
              <a:gd name="connsiteY5" fmla="*/ 0 h 206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5018" h="206567" extrusionOk="0">
                <a:moveTo>
                  <a:pt x="0" y="0"/>
                </a:moveTo>
                <a:lnTo>
                  <a:pt x="714" y="206567"/>
                </a:lnTo>
                <a:lnTo>
                  <a:pt x="324794" y="205593"/>
                </a:lnTo>
                <a:cubicBezTo>
                  <a:pt x="325536" y="173576"/>
                  <a:pt x="324137" y="111294"/>
                  <a:pt x="324879" y="79277"/>
                </a:cubicBezTo>
                <a:lnTo>
                  <a:pt x="245460" y="331"/>
                </a:lnTo>
                <a:lnTo>
                  <a:pt x="0" y="0"/>
                </a:lnTo>
                <a:close/>
              </a:path>
            </a:pathLst>
          </a:custGeom>
          <a:solidFill>
            <a:srgbClr val="FFFFFF"/>
          </a:solidFill>
          <a:ln>
            <a:noFill/>
          </a:ln>
        </p:spPr>
        <p:txBody>
          <a:bodyPr/>
          <a:lstStyle/>
          <a:p>
            <a:endParaRPr lang="it-IT"/>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08576" y="-515519"/>
            <a:ext cx="2941233" cy="207932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lumMod val="50000"/>
                  </a:schemeClr>
                </a:solidFill>
                <a:latin typeface="Karla" panose="020B0604020202020204" charset="0"/>
                <a:ea typeface="Karla" panose="020B0604020202020204" charset="0"/>
              </a:rPr>
              <a:t>Pagina </a:t>
            </a:r>
            <a:fld id="{A40B19ED-4B54-495C-81DC-8B4BFC9EE3D8}" type="slidenum">
              <a:rPr lang="it-IT" sz="1000" b="1" smtClean="0">
                <a:solidFill>
                  <a:schemeClr val="bg1">
                    <a:lumMod val="50000"/>
                  </a:schemeClr>
                </a:solidFill>
                <a:latin typeface="Karla" panose="020B0604020202020204" charset="0"/>
                <a:ea typeface="Karla" panose="020B0604020202020204" charset="0"/>
              </a:rPr>
              <a:t>‹N›</a:t>
            </a:fld>
            <a:endParaRPr lang="en" sz="1000" b="0" dirty="0">
              <a:solidFill>
                <a:schemeClr val="bg1">
                  <a:lumMod val="50000"/>
                </a:schemeClr>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299256" y="199168"/>
            <a:ext cx="5649913" cy="649949"/>
          </a:xfrm>
        </p:spPr>
        <p:txBody>
          <a:bodyPr/>
          <a:lstStyle>
            <a:lvl1pPr>
              <a:buNone/>
              <a:defRPr lang="it-IT" sz="2400" b="1" i="0" u="none" strike="noStrike" cap="none">
                <a:solidFill>
                  <a:schemeClr val="tx2">
                    <a:lumMod val="75000"/>
                  </a:schemeClr>
                </a:solidFill>
                <a:latin typeface="Montserrat"/>
                <a:ea typeface="Montserrat"/>
                <a:cs typeface="Montserrat"/>
                <a:sym typeface="Montserrat"/>
              </a:defRPr>
            </a:lvl1pPr>
          </a:lstStyle>
          <a:p>
            <a:pPr lvl="0"/>
            <a:r>
              <a:rPr lang="it-IT"/>
              <a:t>Lorem Ipsum</a:t>
            </a:r>
          </a:p>
        </p:txBody>
      </p:sp>
      <p:sp>
        <p:nvSpPr>
          <p:cNvPr id="12" name="Text Placeholder 11"/>
          <p:cNvSpPr>
            <a:spLocks noGrp="1"/>
          </p:cNvSpPr>
          <p:nvPr>
            <p:ph type="body" sz="quarter" idx="11" hasCustomPrompt="1"/>
          </p:nvPr>
        </p:nvSpPr>
        <p:spPr>
          <a:xfrm>
            <a:off x="299347" y="885077"/>
            <a:ext cx="7545241" cy="3768613"/>
          </a:xfrm>
        </p:spPr>
        <p:txBody>
          <a:bodyPr/>
          <a:lstStyle>
            <a:lvl1pPr>
              <a:buNone/>
              <a:defRPr sz="1200">
                <a:solidFill>
                  <a:schemeClr val="tx1">
                    <a:lumMod val="75000"/>
                    <a:lumOff val="25000"/>
                  </a:schemeClr>
                </a:solidFill>
              </a:defRPr>
            </a:lvl1pPr>
          </a:lstStyle>
          <a:p>
            <a:pPr lvl="0"/>
            <a:r>
              <a:rPr lang="it-IT">
                <a:solidFill>
                  <a:schemeClr val="tx2">
                    <a:lumMod val="75000"/>
                  </a:schemeClr>
                </a:solidFill>
              </a:rPr>
              <a:t>Scrivi qui il testo ... Sit Amet Consecutur</a:t>
            </a:r>
            <a:endParaRPr lang="it-IT"/>
          </a:p>
        </p:txBody>
      </p:sp>
      <p:sp>
        <p:nvSpPr>
          <p:cNvPr id="11" name="Shape 87"/>
          <p:cNvSpPr txBox="1">
            <a:spLocks/>
          </p:cNvSpPr>
          <p:nvPr userDrawn="1"/>
        </p:nvSpPr>
        <p:spPr>
          <a:xfrm>
            <a:off x="5128892" y="4810084"/>
            <a:ext cx="3224462" cy="25264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r>
              <a:rPr lang="it-IT" sz="600" dirty="0">
                <a:solidFill>
                  <a:srgbClr val="737373"/>
                </a:solidFill>
              </a:rPr>
              <a:t>Direzione Generale per i contratti, gli acquisti e per i sistemi informativi e la statistica </a:t>
            </a:r>
            <a:endParaRPr lang="en" sz="600" dirty="0">
              <a:solidFill>
                <a:srgbClr val="737373"/>
              </a:solidFill>
            </a:endParaRP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79193" y="4797128"/>
            <a:ext cx="692872" cy="265601"/>
          </a:xfrm>
          <a:prstGeom prst="rect">
            <a:avLst/>
          </a:prstGeom>
        </p:spPr>
      </p:pic>
    </p:spTree>
    <p:extLst>
      <p:ext uri="{BB962C8B-B14F-4D97-AF65-F5344CB8AC3E}">
        <p14:creationId xmlns:p14="http://schemas.microsoft.com/office/powerpoint/2010/main" val="3490402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pazio FULL ">
    <p:spTree>
      <p:nvGrpSpPr>
        <p:cNvPr id="1" name="Shape 36"/>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3660" y="1"/>
            <a:ext cx="2110339" cy="1491916"/>
          </a:xfrm>
          <a:prstGeom prst="rect">
            <a:avLst/>
          </a:prstGeom>
        </p:spPr>
      </p:pic>
      <p:sp>
        <p:nvSpPr>
          <p:cNvPr id="8" name="Shape 87"/>
          <p:cNvSpPr txBox="1">
            <a:spLocks/>
          </p:cNvSpPr>
          <p:nvPr userDrawn="1"/>
        </p:nvSpPr>
        <p:spPr>
          <a:xfrm>
            <a:off x="5128892" y="4810084"/>
            <a:ext cx="3224462" cy="25264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r>
              <a:rPr lang="it-IT" sz="600" dirty="0">
                <a:solidFill>
                  <a:schemeClr val="bg1"/>
                </a:solidFill>
              </a:rPr>
              <a:t>Direzione Generale per i contratti, gli acquisti e per i sistemi informativi e la statistica </a:t>
            </a:r>
            <a:endParaRPr lang="en" sz="600" dirty="0">
              <a:solidFill>
                <a:schemeClr val="bg1"/>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79193" y="4797128"/>
            <a:ext cx="692872" cy="26560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solidFill>
                <a:latin typeface="Karla" panose="020B0604020202020204" charset="0"/>
                <a:ea typeface="Karla" panose="020B0604020202020204" charset="0"/>
              </a:rPr>
              <a:t>Pagina </a:t>
            </a:r>
            <a:fld id="{A40B19ED-4B54-495C-81DC-8B4BFC9EE3D8}" type="slidenum">
              <a:rPr lang="it-IT" sz="1000" b="1" smtClean="0">
                <a:solidFill>
                  <a:schemeClr val="bg1"/>
                </a:solidFill>
                <a:latin typeface="Karla" panose="020B0604020202020204" charset="0"/>
                <a:ea typeface="Karla" panose="020B0604020202020204" charset="0"/>
              </a:rPr>
              <a:t>‹N›</a:t>
            </a:fld>
            <a:endParaRPr lang="en" sz="1000" b="0" dirty="0">
              <a:solidFill>
                <a:schemeClr val="bg1"/>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299256" y="134397"/>
            <a:ext cx="5649913" cy="649949"/>
          </a:xfrm>
        </p:spPr>
        <p:txBody>
          <a:bodyPr/>
          <a:lstStyle>
            <a:lvl1pPr>
              <a:buNone/>
              <a:defRPr lang="it-IT" sz="2400" b="1" i="0" u="none" strike="noStrike" cap="none">
                <a:solidFill>
                  <a:schemeClr val="bg1"/>
                </a:solidFill>
                <a:latin typeface="Montserrat"/>
                <a:ea typeface="Montserrat"/>
                <a:cs typeface="Montserrat"/>
                <a:sym typeface="Montserrat"/>
              </a:defRPr>
            </a:lvl1pPr>
          </a:lstStyle>
          <a:p>
            <a:pPr lvl="0"/>
            <a:r>
              <a:rPr lang="it-IT"/>
              <a:t>Lorem Ipsum</a:t>
            </a:r>
          </a:p>
        </p:txBody>
      </p:sp>
    </p:spTree>
    <p:extLst>
      <p:ext uri="{BB962C8B-B14F-4D97-AF65-F5344CB8AC3E}">
        <p14:creationId xmlns:p14="http://schemas.microsoft.com/office/powerpoint/2010/main" val="461547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pazio FULL ">
    <p:spTree>
      <p:nvGrpSpPr>
        <p:cNvPr id="1" name="Shape 36"/>
        <p:cNvGrpSpPr/>
        <p:nvPr/>
      </p:nvGrpSpPr>
      <p:grpSpPr>
        <a:xfrm>
          <a:off x="0" y="0"/>
          <a:ext cx="0" cy="0"/>
          <a:chOff x="0" y="0"/>
          <a:chExt cx="0" cy="0"/>
        </a:xfrm>
      </p:grpSpPr>
      <p:sp>
        <p:nvSpPr>
          <p:cNvPr id="2" name="Rectangle 1"/>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00262" y="0"/>
            <a:ext cx="2343738" cy="1656919"/>
          </a:xfrm>
          <a:prstGeom prst="rect">
            <a:avLst/>
          </a:prstGeom>
        </p:spPr>
      </p:pic>
      <p:sp>
        <p:nvSpPr>
          <p:cNvPr id="8" name="Shape 87"/>
          <p:cNvSpPr txBox="1">
            <a:spLocks/>
          </p:cNvSpPr>
          <p:nvPr userDrawn="1"/>
        </p:nvSpPr>
        <p:spPr>
          <a:xfrm>
            <a:off x="5128892" y="4810084"/>
            <a:ext cx="3224462" cy="25264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r>
              <a:rPr lang="it-IT" sz="600" dirty="0">
                <a:solidFill>
                  <a:srgbClr val="737373"/>
                </a:solidFill>
              </a:rPr>
              <a:t>Direzione Generale per i contratti, gli acquisti e per i sistemi informativi e la statistica </a:t>
            </a:r>
            <a:endParaRPr lang="en" sz="600" dirty="0">
              <a:solidFill>
                <a:srgbClr val="737373"/>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79193" y="4797128"/>
            <a:ext cx="692872" cy="26560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rgbClr val="737373"/>
                </a:solidFill>
                <a:latin typeface="Karla" panose="020B0604020202020204" charset="0"/>
                <a:ea typeface="Karla" panose="020B0604020202020204" charset="0"/>
              </a:rPr>
              <a:t>Pagina </a:t>
            </a:r>
            <a:fld id="{A40B19ED-4B54-495C-81DC-8B4BFC9EE3D8}" type="slidenum">
              <a:rPr lang="it-IT" sz="1000" b="1" smtClean="0">
                <a:solidFill>
                  <a:srgbClr val="737373"/>
                </a:solidFill>
                <a:latin typeface="Karla" panose="020B0604020202020204" charset="0"/>
                <a:ea typeface="Karla" panose="020B0604020202020204" charset="0"/>
              </a:rPr>
              <a:t>‹N›</a:t>
            </a:fld>
            <a:endParaRPr lang="en" sz="1000" b="0" dirty="0">
              <a:solidFill>
                <a:srgbClr val="737373"/>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299256" y="134397"/>
            <a:ext cx="5649913" cy="649949"/>
          </a:xfrm>
        </p:spPr>
        <p:txBody>
          <a:bodyPr/>
          <a:lstStyle>
            <a:lvl1pPr>
              <a:buNone/>
              <a:defRPr lang="it-IT" sz="2400" b="1" i="0" u="none" strike="noStrike" cap="none">
                <a:solidFill>
                  <a:srgbClr val="737373"/>
                </a:solidFill>
                <a:latin typeface="Montserrat"/>
                <a:ea typeface="Montserrat"/>
                <a:cs typeface="Montserrat"/>
                <a:sym typeface="Montserrat"/>
              </a:defRPr>
            </a:lvl1pPr>
          </a:lstStyle>
          <a:p>
            <a:pPr lvl="0"/>
            <a:r>
              <a:rPr lang="it-IT"/>
              <a:t>Lorem Ipsum</a:t>
            </a:r>
          </a:p>
        </p:txBody>
      </p:sp>
      <p:sp>
        <p:nvSpPr>
          <p:cNvPr id="5" name="Text Placeholder 4"/>
          <p:cNvSpPr>
            <a:spLocks noGrp="1"/>
          </p:cNvSpPr>
          <p:nvPr>
            <p:ph type="body" sz="quarter" idx="11"/>
          </p:nvPr>
        </p:nvSpPr>
        <p:spPr>
          <a:xfrm>
            <a:off x="300038" y="947738"/>
            <a:ext cx="8450262" cy="3598862"/>
          </a:xfrm>
        </p:spPr>
        <p:txBody>
          <a:bodyPr/>
          <a:lstStyle>
            <a:lvl3pPr>
              <a:defRPr/>
            </a:lvl3pPr>
          </a:lstStyle>
          <a:p>
            <a:pPr lvl="0"/>
            <a:r>
              <a:rPr lang="en-US"/>
              <a:t>Click to edit Master text styles</a:t>
            </a:r>
          </a:p>
          <a:p>
            <a:pPr lvl="2"/>
            <a:r>
              <a:rPr lang="en-US"/>
              <a:t>  Second level</a:t>
            </a:r>
          </a:p>
          <a:p>
            <a:pPr lvl="2"/>
            <a:r>
              <a:rPr lang="en-US"/>
              <a:t>     Third level</a:t>
            </a:r>
          </a:p>
          <a:p>
            <a:pPr lvl="3"/>
            <a:r>
              <a:rPr lang="en-US"/>
              <a:t>Fourth level</a:t>
            </a:r>
          </a:p>
          <a:p>
            <a:pPr lvl="4"/>
            <a:r>
              <a:rPr lang="en-US"/>
              <a:t>Fifth level</a:t>
            </a:r>
            <a:endParaRPr lang="it-IT"/>
          </a:p>
        </p:txBody>
      </p:sp>
    </p:spTree>
    <p:extLst>
      <p:ext uri="{BB962C8B-B14F-4D97-AF65-F5344CB8AC3E}">
        <p14:creationId xmlns:p14="http://schemas.microsoft.com/office/powerpoint/2010/main" val="1690143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1884100"/>
            <a:ext cx="5185199" cy="474599"/>
          </a:xfrm>
          <a:prstGeom prst="rect">
            <a:avLst/>
          </a:prstGeom>
          <a:noFill/>
          <a:ln>
            <a:noFill/>
          </a:ln>
        </p:spPr>
        <p:txBody>
          <a:bodyPr lIns="91425" tIns="91425" rIns="91425" bIns="91425" anchor="b" anchorCtr="0"/>
          <a:lstStyle>
            <a:lvl1pPr lvl="0">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endParaRPr/>
          </a:p>
        </p:txBody>
      </p:sp>
      <p:sp>
        <p:nvSpPr>
          <p:cNvPr id="7" name="Shape 7"/>
          <p:cNvSpPr txBox="1">
            <a:spLocks noGrp="1"/>
          </p:cNvSpPr>
          <p:nvPr>
            <p:ph type="body" idx="1"/>
          </p:nvPr>
        </p:nvSpPr>
        <p:spPr>
          <a:xfrm>
            <a:off x="457200" y="2495550"/>
            <a:ext cx="5185199" cy="2255700"/>
          </a:xfrm>
          <a:prstGeom prst="rect">
            <a:avLst/>
          </a:prstGeom>
          <a:noFill/>
          <a:ln>
            <a:noFill/>
          </a:ln>
        </p:spPr>
        <p:txBody>
          <a:bodyPr lIns="91425" tIns="91425" rIns="91425" bIns="91425" anchor="t" anchorCtr="0"/>
          <a:lstStyle>
            <a:lvl1pPr lvl="0">
              <a:spcBef>
                <a:spcPts val="600"/>
              </a:spcBef>
              <a:buClr>
                <a:srgbClr val="999999"/>
              </a:buClr>
              <a:buSzPct val="100000"/>
              <a:buFont typeface="Karla"/>
              <a:buChar char="▸"/>
              <a:defRPr sz="1600">
                <a:solidFill>
                  <a:srgbClr val="999999"/>
                </a:solidFill>
                <a:latin typeface="Karla"/>
                <a:ea typeface="Karla"/>
                <a:cs typeface="Karla"/>
                <a:sym typeface="Karla"/>
              </a:defRPr>
            </a:lvl1pPr>
            <a:lvl2pPr lvl="1">
              <a:spcBef>
                <a:spcPts val="480"/>
              </a:spcBef>
              <a:buClr>
                <a:srgbClr val="999999"/>
              </a:buClr>
              <a:buSzPct val="100000"/>
              <a:buFont typeface="Karla"/>
              <a:buChar char="▹"/>
              <a:defRPr sz="1600">
                <a:solidFill>
                  <a:srgbClr val="999999"/>
                </a:solidFill>
                <a:latin typeface="Karla"/>
                <a:ea typeface="Karla"/>
                <a:cs typeface="Karla"/>
                <a:sym typeface="Karla"/>
              </a:defRPr>
            </a:lvl2pPr>
            <a:lvl3pPr lvl="2">
              <a:spcBef>
                <a:spcPts val="480"/>
              </a:spcBef>
              <a:buClr>
                <a:srgbClr val="999999"/>
              </a:buClr>
              <a:buSzPct val="100000"/>
              <a:buFont typeface="Karla"/>
              <a:buChar char="▹"/>
              <a:defRPr sz="1600">
                <a:solidFill>
                  <a:srgbClr val="999999"/>
                </a:solidFill>
                <a:latin typeface="Karla"/>
                <a:ea typeface="Karla"/>
                <a:cs typeface="Karla"/>
                <a:sym typeface="Karla"/>
              </a:defRPr>
            </a:lvl3pPr>
            <a:lvl4pPr lvl="3">
              <a:spcBef>
                <a:spcPts val="360"/>
              </a:spcBef>
              <a:buClr>
                <a:srgbClr val="999999"/>
              </a:buClr>
              <a:buSzPct val="100000"/>
              <a:buFont typeface="Karla"/>
              <a:defRPr sz="1600">
                <a:solidFill>
                  <a:srgbClr val="999999"/>
                </a:solidFill>
                <a:latin typeface="Karla"/>
                <a:ea typeface="Karla"/>
                <a:cs typeface="Karla"/>
                <a:sym typeface="Karla"/>
              </a:defRPr>
            </a:lvl4pPr>
            <a:lvl5pPr lvl="4">
              <a:spcBef>
                <a:spcPts val="360"/>
              </a:spcBef>
              <a:buClr>
                <a:srgbClr val="999999"/>
              </a:buClr>
              <a:buSzPct val="100000"/>
              <a:buFont typeface="Karla"/>
              <a:defRPr sz="1600">
                <a:solidFill>
                  <a:srgbClr val="999999"/>
                </a:solidFill>
                <a:latin typeface="Karla"/>
                <a:ea typeface="Karla"/>
                <a:cs typeface="Karla"/>
                <a:sym typeface="Karla"/>
              </a:defRPr>
            </a:lvl5pPr>
            <a:lvl6pPr lvl="5">
              <a:spcBef>
                <a:spcPts val="360"/>
              </a:spcBef>
              <a:buClr>
                <a:srgbClr val="999999"/>
              </a:buClr>
              <a:buSzPct val="100000"/>
              <a:buFont typeface="Karla"/>
              <a:defRPr sz="1600">
                <a:solidFill>
                  <a:srgbClr val="999999"/>
                </a:solidFill>
                <a:latin typeface="Karla"/>
                <a:ea typeface="Karla"/>
                <a:cs typeface="Karla"/>
                <a:sym typeface="Karla"/>
              </a:defRPr>
            </a:lvl6pPr>
            <a:lvl7pPr lvl="6">
              <a:spcBef>
                <a:spcPts val="360"/>
              </a:spcBef>
              <a:buClr>
                <a:srgbClr val="999999"/>
              </a:buClr>
              <a:buSzPct val="100000"/>
              <a:buFont typeface="Karla"/>
              <a:defRPr sz="1600">
                <a:solidFill>
                  <a:srgbClr val="999999"/>
                </a:solidFill>
                <a:latin typeface="Karla"/>
                <a:ea typeface="Karla"/>
                <a:cs typeface="Karla"/>
                <a:sym typeface="Karla"/>
              </a:defRPr>
            </a:lvl7pPr>
            <a:lvl8pPr lvl="7">
              <a:spcBef>
                <a:spcPts val="360"/>
              </a:spcBef>
              <a:buClr>
                <a:srgbClr val="999999"/>
              </a:buClr>
              <a:buSzPct val="100000"/>
              <a:buFont typeface="Karla"/>
              <a:defRPr sz="1600">
                <a:solidFill>
                  <a:srgbClr val="999999"/>
                </a:solidFill>
                <a:latin typeface="Karla"/>
                <a:ea typeface="Karla"/>
                <a:cs typeface="Karla"/>
                <a:sym typeface="Karla"/>
              </a:defRPr>
            </a:lvl8pPr>
            <a:lvl9pPr lvl="8">
              <a:spcBef>
                <a:spcPts val="360"/>
              </a:spcBef>
              <a:buClr>
                <a:srgbClr val="999999"/>
              </a:buClr>
              <a:buSzPct val="100000"/>
              <a:buFont typeface="Karla"/>
              <a:defRPr sz="1600">
                <a:solidFill>
                  <a:srgbClr val="999999"/>
                </a:solidFill>
                <a:latin typeface="Karla"/>
                <a:ea typeface="Karla"/>
                <a:cs typeface="Karla"/>
                <a:sym typeface="Karla"/>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48" r:id="rId2"/>
    <p:sldLayoutId id="2147483654" r:id="rId3"/>
    <p:sldLayoutId id="2147483661" r:id="rId4"/>
    <p:sldLayoutId id="2147483662" r:id="rId5"/>
    <p:sldLayoutId id="2147483666" r:id="rId6"/>
    <p:sldLayoutId id="2147483663" r:id="rId7"/>
    <p:sldLayoutId id="2147483664"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3C292BC0-9401-4718-C7E8-CA5CC0AE2663}"/>
              </a:ext>
            </a:extLst>
          </p:cNvPr>
          <p:cNvPicPr>
            <a:picLocks noChangeAspect="1"/>
          </p:cNvPicPr>
          <p:nvPr/>
        </p:nvPicPr>
        <p:blipFill>
          <a:blip r:embed="rId2"/>
          <a:stretch>
            <a:fillRect/>
          </a:stretch>
        </p:blipFill>
        <p:spPr>
          <a:xfrm>
            <a:off x="1246270" y="0"/>
            <a:ext cx="7855526" cy="5143500"/>
          </a:xfrm>
          <a:prstGeom prst="rect">
            <a:avLst/>
          </a:prstGeom>
        </p:spPr>
      </p:pic>
      <p:pic>
        <p:nvPicPr>
          <p:cNvPr id="3" name="Immagine 2">
            <a:extLst>
              <a:ext uri="{FF2B5EF4-FFF2-40B4-BE49-F238E27FC236}">
                <a16:creationId xmlns:a16="http://schemas.microsoft.com/office/drawing/2014/main" id="{878C78A8-33C8-D63A-01F2-D31FF9A159C8}"/>
              </a:ext>
            </a:extLst>
          </p:cNvPr>
          <p:cNvPicPr>
            <a:picLocks noChangeAspect="1"/>
          </p:cNvPicPr>
          <p:nvPr/>
        </p:nvPicPr>
        <p:blipFill>
          <a:blip r:embed="rId3"/>
          <a:stretch>
            <a:fillRect/>
          </a:stretch>
        </p:blipFill>
        <p:spPr>
          <a:xfrm>
            <a:off x="195208" y="215681"/>
            <a:ext cx="1878999" cy="863028"/>
          </a:xfrm>
          <a:prstGeom prst="rect">
            <a:avLst/>
          </a:prstGeom>
        </p:spPr>
      </p:pic>
      <p:sp>
        <p:nvSpPr>
          <p:cNvPr id="4" name="Rettangolo 3">
            <a:extLst>
              <a:ext uri="{FF2B5EF4-FFF2-40B4-BE49-F238E27FC236}">
                <a16:creationId xmlns:a16="http://schemas.microsoft.com/office/drawing/2014/main" id="{5A46AC0A-A780-69AE-8360-38C2AB5A87A0}"/>
              </a:ext>
            </a:extLst>
          </p:cNvPr>
          <p:cNvSpPr/>
          <p:nvPr/>
        </p:nvSpPr>
        <p:spPr>
          <a:xfrm>
            <a:off x="360488" y="1162727"/>
            <a:ext cx="3609481" cy="1292662"/>
          </a:xfrm>
          <a:prstGeom prst="rect">
            <a:avLst/>
          </a:prstGeom>
        </p:spPr>
        <p:txBody>
          <a:bodyPr wrap="square">
            <a:spAutoFit/>
          </a:bodyPr>
          <a:lstStyle/>
          <a:p>
            <a:pPr lvl="0" algn="ctr"/>
            <a:r>
              <a:rPr lang="it-IT" sz="2600" b="1" dirty="0">
                <a:solidFill>
                  <a:srgbClr val="00B0F0"/>
                </a:solidFill>
              </a:rPr>
              <a:t>Esami di Stato </a:t>
            </a:r>
          </a:p>
          <a:p>
            <a:pPr lvl="0" algn="ctr"/>
            <a:r>
              <a:rPr lang="it-IT" sz="2600" b="1" dirty="0">
                <a:solidFill>
                  <a:srgbClr val="00B0F0"/>
                </a:solidFill>
              </a:rPr>
              <a:t>conclusivi del II ciclo  </a:t>
            </a:r>
            <a:br>
              <a:rPr lang="it-IT" sz="2600" b="1" dirty="0">
                <a:solidFill>
                  <a:srgbClr val="00B0F0"/>
                </a:solidFill>
              </a:rPr>
            </a:br>
            <a:r>
              <a:rPr lang="it-IT" sz="2600" b="1" dirty="0" err="1">
                <a:solidFill>
                  <a:srgbClr val="00B0F0"/>
                </a:solidFill>
              </a:rPr>
              <a:t>a.s.</a:t>
            </a:r>
            <a:r>
              <a:rPr lang="it-IT" sz="2600" b="1" dirty="0">
                <a:solidFill>
                  <a:srgbClr val="00B0F0"/>
                </a:solidFill>
              </a:rPr>
              <a:t> 2022/2023</a:t>
            </a:r>
            <a:endParaRPr lang="it-IT" sz="2600" dirty="0"/>
          </a:p>
        </p:txBody>
      </p:sp>
      <p:sp>
        <p:nvSpPr>
          <p:cNvPr id="5" name="Shape 65">
            <a:extLst>
              <a:ext uri="{FF2B5EF4-FFF2-40B4-BE49-F238E27FC236}">
                <a16:creationId xmlns:a16="http://schemas.microsoft.com/office/drawing/2014/main" id="{45FFBA57-C976-4FB9-1F20-FF8772999E7F}"/>
              </a:ext>
            </a:extLst>
          </p:cNvPr>
          <p:cNvSpPr txBox="1">
            <a:spLocks/>
          </p:cNvSpPr>
          <p:nvPr/>
        </p:nvSpPr>
        <p:spPr>
          <a:xfrm>
            <a:off x="195208" y="2363056"/>
            <a:ext cx="3999900" cy="863029"/>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2400" b="1" dirty="0">
                <a:solidFill>
                  <a:schemeClr val="accent1">
                    <a:lumMod val="75000"/>
                  </a:schemeClr>
                </a:solidFill>
                <a:latin typeface="+mj-lt"/>
                <a:ea typeface="Karla" panose="020B0604020202020204" charset="0"/>
              </a:rPr>
              <a:t>OM 9 marzo 2023, n. 45 </a:t>
            </a:r>
          </a:p>
        </p:txBody>
      </p:sp>
      <p:sp>
        <p:nvSpPr>
          <p:cNvPr id="6" name="Rettangolo 5">
            <a:extLst>
              <a:ext uri="{FF2B5EF4-FFF2-40B4-BE49-F238E27FC236}">
                <a16:creationId xmlns:a16="http://schemas.microsoft.com/office/drawing/2014/main" id="{9206D06C-839A-1028-5E94-4466BAF2AB95}"/>
              </a:ext>
            </a:extLst>
          </p:cNvPr>
          <p:cNvSpPr/>
          <p:nvPr/>
        </p:nvSpPr>
        <p:spPr>
          <a:xfrm>
            <a:off x="652904" y="3869543"/>
            <a:ext cx="2645100" cy="738664"/>
          </a:xfrm>
          <a:prstGeom prst="rect">
            <a:avLst/>
          </a:prstGeom>
        </p:spPr>
        <p:txBody>
          <a:bodyPr wrap="square">
            <a:spAutoFit/>
          </a:bodyPr>
          <a:lstStyle/>
          <a:p>
            <a:r>
              <a:rPr lang="it-IT" b="1" dirty="0">
                <a:solidFill>
                  <a:srgbClr val="00B0F0"/>
                </a:solidFill>
                <a:latin typeface="Arial" panose="020B0604020202020204" pitchFamily="34" charset="0"/>
                <a:ea typeface="Montserrat"/>
                <a:cs typeface="Arial" panose="020B0604020202020204" pitchFamily="34" charset="0"/>
                <a:sym typeface="Montserrat"/>
              </a:rPr>
              <a:t>Dott.ssa Flaminia Giorda</a:t>
            </a:r>
          </a:p>
          <a:p>
            <a:r>
              <a:rPr lang="it-IT" b="1" dirty="0">
                <a:solidFill>
                  <a:srgbClr val="00B0F0"/>
                </a:solidFill>
                <a:latin typeface="Arial" panose="020B0604020202020204" pitchFamily="34" charset="0"/>
                <a:ea typeface="Montserrat"/>
                <a:cs typeface="Arial" panose="020B0604020202020204" pitchFamily="34" charset="0"/>
                <a:sym typeface="Montserrat"/>
              </a:rPr>
              <a:t>Coordinatrice della Struttura tecnica esami di Stato</a:t>
            </a:r>
            <a:endParaRPr lang="it-IT" dirty="0">
              <a:solidFill>
                <a:srgbClr val="00B0F0"/>
              </a:solidFill>
              <a:latin typeface="Arial" panose="020B0604020202020204" pitchFamily="34" charset="0"/>
              <a:ea typeface="Montserrat"/>
              <a:cs typeface="Arial" panose="020B0604020202020204" pitchFamily="34" charset="0"/>
              <a:sym typeface="Montserrat"/>
            </a:endParaRPr>
          </a:p>
        </p:txBody>
      </p:sp>
    </p:spTree>
    <p:extLst>
      <p:ext uri="{BB962C8B-B14F-4D97-AF65-F5344CB8AC3E}">
        <p14:creationId xmlns:p14="http://schemas.microsoft.com/office/powerpoint/2010/main" val="4075307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Candidati assenti al colloquio nella data prevista</a:t>
            </a:r>
          </a:p>
        </p:txBody>
      </p:sp>
      <p:sp>
        <p:nvSpPr>
          <p:cNvPr id="3" name="Segnaposto testo 2"/>
          <p:cNvSpPr>
            <a:spLocks noGrp="1"/>
          </p:cNvSpPr>
          <p:nvPr>
            <p:ph type="body" sz="quarter" idx="11"/>
          </p:nvPr>
        </p:nvSpPr>
        <p:spPr>
          <a:xfrm>
            <a:off x="627218" y="1408918"/>
            <a:ext cx="6183313" cy="3483033"/>
          </a:xfrm>
        </p:spPr>
        <p:txBody>
          <a:bodyPr/>
          <a:lstStyle/>
          <a:p>
            <a:pPr algn="just">
              <a:spcBef>
                <a:spcPts val="600"/>
              </a:spcBef>
            </a:pPr>
            <a:r>
              <a:rPr lang="it-IT" dirty="0">
                <a:solidFill>
                  <a:schemeClr val="tx1"/>
                </a:solidFill>
                <a:latin typeface="+mn-lt"/>
              </a:rPr>
              <a:t>L’art. 26 comma 3 reca una nuova precisazione:</a:t>
            </a:r>
          </a:p>
          <a:p>
            <a:pPr algn="just"/>
            <a:r>
              <a:rPr lang="it-IT" i="1" dirty="0">
                <a:latin typeface="+mn-lt"/>
              </a:rPr>
              <a:t>Ai</a:t>
            </a:r>
            <a:r>
              <a:rPr lang="it-IT" i="1" dirty="0">
                <a:solidFill>
                  <a:schemeClr val="tx1"/>
                </a:solidFill>
                <a:latin typeface="+mn-lt"/>
              </a:rPr>
              <a:t> candidati che, a seguito di assenza per malattia, debitamente certificata, o dovuta a grave documentato motivo, riconosciuto tale dalla commissione/classe, si trovano nell’assoluta impossibilità di partecipare al colloquio nella data prevista, è data </a:t>
            </a:r>
            <a:r>
              <a:rPr lang="it-IT" b="1" i="1" dirty="0">
                <a:solidFill>
                  <a:schemeClr val="tx1"/>
                </a:solidFill>
                <a:latin typeface="+mn-lt"/>
              </a:rPr>
              <a:t>facoltà</a:t>
            </a:r>
            <a:r>
              <a:rPr lang="it-IT" i="1" dirty="0">
                <a:solidFill>
                  <a:schemeClr val="tx1"/>
                </a:solidFill>
                <a:latin typeface="+mn-lt"/>
              </a:rPr>
              <a:t> di sostenere la prova stessa </a:t>
            </a:r>
            <a:r>
              <a:rPr lang="it-IT" b="1" i="1" dirty="0">
                <a:solidFill>
                  <a:schemeClr val="tx1"/>
                </a:solidFill>
                <a:latin typeface="+mn-lt"/>
              </a:rPr>
              <a:t>in altra data </a:t>
            </a:r>
            <a:r>
              <a:rPr lang="it-IT" i="1" u="sng" dirty="0">
                <a:solidFill>
                  <a:schemeClr val="tx1"/>
                </a:solidFill>
                <a:latin typeface="+mn-lt"/>
              </a:rPr>
              <a:t>entro il </a:t>
            </a:r>
            <a:r>
              <a:rPr lang="it-IT" b="1" i="1" u="sng" dirty="0">
                <a:solidFill>
                  <a:schemeClr val="tx1"/>
                </a:solidFill>
                <a:latin typeface="+mn-lt"/>
              </a:rPr>
              <a:t>termine di chiusura dei lavori previsto dal calendario</a:t>
            </a:r>
            <a:r>
              <a:rPr lang="it-IT" i="1" u="sng" dirty="0">
                <a:solidFill>
                  <a:schemeClr val="tx1"/>
                </a:solidFill>
                <a:latin typeface="+mn-lt"/>
              </a:rPr>
              <a:t> deliberato dalla commissione </a:t>
            </a:r>
            <a:r>
              <a:rPr lang="it-IT" b="1" i="1" u="sng" dirty="0">
                <a:solidFill>
                  <a:schemeClr val="tx1"/>
                </a:solidFill>
                <a:latin typeface="+mn-lt"/>
              </a:rPr>
              <a:t>per entrambe le classi </a:t>
            </a:r>
            <a:r>
              <a:rPr lang="it-IT" i="1" u="sng" dirty="0">
                <a:solidFill>
                  <a:schemeClr val="tx1"/>
                </a:solidFill>
                <a:latin typeface="+mn-lt"/>
              </a:rPr>
              <a:t>abbinate. In tale caso, </a:t>
            </a:r>
            <a:r>
              <a:rPr lang="it-IT" b="1" i="1" u="sng" dirty="0">
                <a:solidFill>
                  <a:schemeClr val="tx1"/>
                </a:solidFill>
                <a:latin typeface="+mn-lt"/>
              </a:rPr>
              <a:t>lo scrutinio finale</a:t>
            </a:r>
            <a:r>
              <a:rPr lang="it-IT" i="1" u="sng" dirty="0">
                <a:solidFill>
                  <a:schemeClr val="tx1"/>
                </a:solidFill>
                <a:latin typeface="+mn-lt"/>
              </a:rPr>
              <a:t> della classe cui il candidato appartiene viene effettuato </a:t>
            </a:r>
            <a:r>
              <a:rPr lang="it-IT" b="1" i="1" u="sng" dirty="0">
                <a:solidFill>
                  <a:schemeClr val="tx1"/>
                </a:solidFill>
                <a:latin typeface="+mn-lt"/>
              </a:rPr>
              <a:t>dopo l’effettuazione del relativo colloquio</a:t>
            </a:r>
            <a:r>
              <a:rPr lang="it-IT" i="1" dirty="0">
                <a:solidFill>
                  <a:schemeClr val="tx1"/>
                </a:solidFill>
                <a:latin typeface="+mn-lt"/>
              </a:rPr>
              <a:t>.</a:t>
            </a:r>
          </a:p>
        </p:txBody>
      </p:sp>
    </p:spTree>
    <p:extLst>
      <p:ext uri="{BB962C8B-B14F-4D97-AF65-F5344CB8AC3E}">
        <p14:creationId xmlns:p14="http://schemas.microsoft.com/office/powerpoint/2010/main" val="1344951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Tornano le commissioni miste</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109609"/>
            <a:ext cx="6183313" cy="3370951"/>
          </a:xfrm>
        </p:spPr>
        <p:txBody>
          <a:bodyPr/>
          <a:lstStyle/>
          <a:p>
            <a:pPr algn="just"/>
            <a:r>
              <a:rPr lang="it-IT" dirty="0">
                <a:solidFill>
                  <a:srgbClr val="000000"/>
                </a:solidFill>
                <a:latin typeface="Arial" panose="020B0604020202020204" pitchFamily="34" charset="0"/>
                <a:cs typeface="Arial" panose="020B0604020202020204" pitchFamily="34" charset="0"/>
              </a:rPr>
              <a:t>Art. 12: </a:t>
            </a:r>
            <a:r>
              <a:rPr lang="it-IT" i="1" dirty="0">
                <a:solidFill>
                  <a:srgbClr val="000000"/>
                </a:solidFill>
                <a:latin typeface="Arial" panose="020B0604020202020204" pitchFamily="34" charset="0"/>
                <a:cs typeface="Arial" panose="020B0604020202020204" pitchFamily="34" charset="0"/>
              </a:rPr>
              <a:t>Presso le istituzioni scolastiche statali e paritarie sede di esame di Stato sono costituite commissioni d’esame, una ogni due classi, presiedute da </a:t>
            </a:r>
            <a:r>
              <a:rPr lang="it-IT" b="1" i="1" dirty="0">
                <a:solidFill>
                  <a:srgbClr val="000000"/>
                </a:solidFill>
                <a:latin typeface="Arial" panose="020B0604020202020204" pitchFamily="34" charset="0"/>
                <a:cs typeface="Arial" panose="020B0604020202020204" pitchFamily="34" charset="0"/>
              </a:rPr>
              <a:t>un presidente esterno </a:t>
            </a:r>
            <a:r>
              <a:rPr lang="it-IT" i="1" dirty="0">
                <a:solidFill>
                  <a:srgbClr val="000000"/>
                </a:solidFill>
                <a:latin typeface="Arial" panose="020B0604020202020204" pitchFamily="34" charset="0"/>
                <a:cs typeface="Arial" panose="020B0604020202020204" pitchFamily="34" charset="0"/>
              </a:rPr>
              <a:t>all’istituzione scolastica e composte da </a:t>
            </a:r>
            <a:r>
              <a:rPr lang="it-IT" b="1" i="1" dirty="0">
                <a:solidFill>
                  <a:srgbClr val="000000"/>
                </a:solidFill>
                <a:latin typeface="Arial" panose="020B0604020202020204" pitchFamily="34" charset="0"/>
                <a:cs typeface="Arial" panose="020B0604020202020204" pitchFamily="34" charset="0"/>
              </a:rPr>
              <a:t>tre membri esterni </a:t>
            </a:r>
            <a:r>
              <a:rPr lang="it-IT" i="1" dirty="0">
                <a:solidFill>
                  <a:srgbClr val="000000"/>
                </a:solidFill>
                <a:latin typeface="Arial" panose="020B0604020202020204" pitchFamily="34" charset="0"/>
                <a:cs typeface="Arial" panose="020B0604020202020204" pitchFamily="34" charset="0"/>
              </a:rPr>
              <a:t>e, per ciascuna delle due classi abbinate, da </a:t>
            </a:r>
            <a:r>
              <a:rPr lang="it-IT" b="1" i="1" dirty="0">
                <a:solidFill>
                  <a:srgbClr val="000000"/>
                </a:solidFill>
                <a:latin typeface="Arial" panose="020B0604020202020204" pitchFamily="34" charset="0"/>
                <a:cs typeface="Arial" panose="020B0604020202020204" pitchFamily="34" charset="0"/>
              </a:rPr>
              <a:t>tre membri interni </a:t>
            </a:r>
            <a:r>
              <a:rPr lang="it-IT" i="1" dirty="0">
                <a:solidFill>
                  <a:srgbClr val="000000"/>
                </a:solidFill>
                <a:latin typeface="Arial" panose="020B0604020202020204" pitchFamily="34" charset="0"/>
                <a:cs typeface="Arial" panose="020B0604020202020204" pitchFamily="34" charset="0"/>
              </a:rPr>
              <a:t>appartenenti all’istituzione scolastica sede di esame. Le commissioni d’esame sono </a:t>
            </a:r>
            <a:r>
              <a:rPr lang="it-IT" b="1" i="1" dirty="0">
                <a:solidFill>
                  <a:srgbClr val="000000"/>
                </a:solidFill>
                <a:latin typeface="Arial" panose="020B0604020202020204" pitchFamily="34" charset="0"/>
                <a:cs typeface="Arial" panose="020B0604020202020204" pitchFamily="34" charset="0"/>
              </a:rPr>
              <a:t>articolate in due commissioni/classi</a:t>
            </a:r>
            <a:r>
              <a:rPr lang="it-IT" i="1" dirty="0">
                <a:solidFill>
                  <a:srgbClr val="000000"/>
                </a:solidFill>
                <a:latin typeface="Arial" panose="020B0604020202020204" pitchFamily="34" charset="0"/>
                <a:cs typeface="Arial" panose="020B0604020202020204" pitchFamily="34" charset="0"/>
              </a:rPr>
              <a:t>.</a:t>
            </a:r>
          </a:p>
          <a:p>
            <a:pPr algn="just"/>
            <a:r>
              <a:rPr lang="it-IT" dirty="0">
                <a:solidFill>
                  <a:srgbClr val="000000"/>
                </a:solidFill>
                <a:latin typeface="Arial" panose="020B0604020202020204" pitchFamily="34" charset="0"/>
                <a:cs typeface="Arial" panose="020B0604020202020204" pitchFamily="34" charset="0"/>
              </a:rPr>
              <a:t>Si fa notare che nell’ordinanza di quest’anno il termine “sottocommissione” è stato sostituito dal termine “</a:t>
            </a:r>
            <a:r>
              <a:rPr lang="it-IT" b="1" dirty="0">
                <a:solidFill>
                  <a:srgbClr val="000000"/>
                </a:solidFill>
                <a:latin typeface="Arial" panose="020B0604020202020204" pitchFamily="34" charset="0"/>
                <a:cs typeface="Arial" panose="020B0604020202020204" pitchFamily="34" charset="0"/>
              </a:rPr>
              <a:t>commissione/classe</a:t>
            </a:r>
            <a:r>
              <a:rPr lang="it-IT" dirty="0">
                <a:solidFill>
                  <a:srgbClr val="0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617822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Commissari interni nuovi professionali</a:t>
            </a:r>
          </a:p>
          <a:p>
            <a:r>
              <a:rPr lang="it-IT" dirty="0">
                <a:solidFill>
                  <a:srgbClr val="00B0F0"/>
                </a:solidFill>
                <a:latin typeface="+mn-lt"/>
              </a:rPr>
              <a:t> </a:t>
            </a:r>
          </a:p>
        </p:txBody>
      </p:sp>
      <p:sp>
        <p:nvSpPr>
          <p:cNvPr id="3" name="Segnaposto testo 2"/>
          <p:cNvSpPr>
            <a:spLocks noGrp="1"/>
          </p:cNvSpPr>
          <p:nvPr>
            <p:ph type="body" sz="quarter" idx="11"/>
          </p:nvPr>
        </p:nvSpPr>
        <p:spPr>
          <a:xfrm>
            <a:off x="654050" y="1109609"/>
            <a:ext cx="6183313" cy="3370951"/>
          </a:xfrm>
        </p:spPr>
        <p:txBody>
          <a:bodyPr/>
          <a:lstStyle/>
          <a:p>
            <a:pPr algn="just"/>
            <a:r>
              <a:rPr lang="it-IT" i="1" dirty="0">
                <a:solidFill>
                  <a:srgbClr val="000000"/>
                </a:solidFill>
                <a:latin typeface="+mn-lt"/>
              </a:rPr>
              <a:t>Negli istituti </a:t>
            </a:r>
            <a:r>
              <a:rPr lang="it-IT" b="1" i="1" dirty="0">
                <a:solidFill>
                  <a:srgbClr val="000000"/>
                </a:solidFill>
                <a:latin typeface="+mn-lt"/>
              </a:rPr>
              <a:t>professionali di nuovo ordinamento</a:t>
            </a:r>
            <a:r>
              <a:rPr lang="it-IT" i="1" dirty="0">
                <a:solidFill>
                  <a:srgbClr val="000000"/>
                </a:solidFill>
                <a:latin typeface="+mn-lt"/>
              </a:rPr>
              <a:t>, in cui la seconda prova scritta non verte su discipline ma sulle competenze in uscita e sui nuclei fondamentali di indirizzo correlati, la </a:t>
            </a:r>
            <a:r>
              <a:rPr lang="it-IT" b="1" i="1" dirty="0">
                <a:solidFill>
                  <a:srgbClr val="000000"/>
                </a:solidFill>
                <a:latin typeface="+mn-lt"/>
              </a:rPr>
              <a:t>scelta dei commissari interni</a:t>
            </a:r>
            <a:r>
              <a:rPr lang="it-IT" i="1" dirty="0">
                <a:solidFill>
                  <a:srgbClr val="000000"/>
                </a:solidFill>
                <a:latin typeface="+mn-lt"/>
              </a:rPr>
              <a:t> dovrà essere effettuata </a:t>
            </a:r>
            <a:r>
              <a:rPr lang="it-IT" b="1" i="1" dirty="0">
                <a:solidFill>
                  <a:srgbClr val="000000"/>
                </a:solidFill>
                <a:latin typeface="+mn-lt"/>
              </a:rPr>
              <a:t>in relazione allo specifico percorso formativo </a:t>
            </a:r>
            <a:r>
              <a:rPr lang="it-IT" i="1" dirty="0">
                <a:solidFill>
                  <a:srgbClr val="000000"/>
                </a:solidFill>
                <a:latin typeface="+mn-lt"/>
              </a:rPr>
              <a:t>attivato nella classe, in modo da </a:t>
            </a:r>
            <a:r>
              <a:rPr lang="it-IT" b="1" i="1" dirty="0">
                <a:solidFill>
                  <a:srgbClr val="000000"/>
                </a:solidFill>
                <a:latin typeface="+mn-lt"/>
              </a:rPr>
              <a:t>assicurare la presenza dei docenti titolari degli insegnamenti di Area di indirizzo che concorrono al conseguimento delle competenze oggetto della seconda prova</a:t>
            </a:r>
            <a:r>
              <a:rPr lang="it-IT" i="1" dirty="0">
                <a:solidFill>
                  <a:srgbClr val="000000"/>
                </a:solidFill>
                <a:latin typeface="+mn-lt"/>
              </a:rPr>
              <a:t>, cui sarà affidata, ai sensi dell’articolo 20 dell’OM, la stesura delle proposte di traccia.</a:t>
            </a:r>
          </a:p>
          <a:p>
            <a:pPr algn="just"/>
            <a:r>
              <a:rPr lang="it-IT" sz="1400" dirty="0">
                <a:solidFill>
                  <a:schemeClr val="tx1"/>
                </a:solidFill>
                <a:latin typeface="Arial"/>
                <a:cs typeface="Arial"/>
                <a:sym typeface="Arial"/>
              </a:rPr>
              <a:t>Nota n. 9260 del 16 marzo 2023</a:t>
            </a:r>
            <a:endParaRPr lang="it-IT" sz="1400" dirty="0">
              <a:solidFill>
                <a:srgbClr val="000000"/>
              </a:solidFill>
              <a:latin typeface="+mn-lt"/>
            </a:endParaRPr>
          </a:p>
        </p:txBody>
      </p:sp>
    </p:spTree>
    <p:extLst>
      <p:ext uri="{BB962C8B-B14F-4D97-AF65-F5344CB8AC3E}">
        <p14:creationId xmlns:p14="http://schemas.microsoft.com/office/powerpoint/2010/main" val="3422274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Documento del Consiglio di classe</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109609"/>
            <a:ext cx="6183313" cy="3370951"/>
          </a:xfrm>
        </p:spPr>
        <p:txBody>
          <a:bodyPr/>
          <a:lstStyle/>
          <a:p>
            <a:pPr algn="just"/>
            <a:r>
              <a:rPr lang="it-IT" dirty="0">
                <a:solidFill>
                  <a:srgbClr val="000000"/>
                </a:solidFill>
                <a:latin typeface="+mn-lt"/>
              </a:rPr>
              <a:t>Con il ritorno alle commissioni composte da membri esterni ed interni, il documento del Consiglio di classe acquista nuovamente il suo pieno significato, che è quello di fornire </a:t>
            </a:r>
            <a:r>
              <a:rPr lang="it-IT" b="1" dirty="0">
                <a:solidFill>
                  <a:srgbClr val="000000"/>
                </a:solidFill>
                <a:latin typeface="+mn-lt"/>
              </a:rPr>
              <a:t>ogni elemento </a:t>
            </a:r>
            <a:r>
              <a:rPr lang="it-IT" dirty="0">
                <a:solidFill>
                  <a:srgbClr val="000000"/>
                </a:solidFill>
                <a:latin typeface="+mn-lt"/>
              </a:rPr>
              <a:t>che il consiglio di classe ritenga </a:t>
            </a:r>
            <a:r>
              <a:rPr lang="it-IT" b="1" dirty="0">
                <a:solidFill>
                  <a:srgbClr val="000000"/>
                </a:solidFill>
                <a:latin typeface="+mn-lt"/>
              </a:rPr>
              <a:t>utile e significativo </a:t>
            </a:r>
            <a:r>
              <a:rPr lang="it-IT" dirty="0">
                <a:solidFill>
                  <a:srgbClr val="000000"/>
                </a:solidFill>
                <a:latin typeface="+mn-lt"/>
              </a:rPr>
              <a:t>ai fini dello </a:t>
            </a:r>
            <a:r>
              <a:rPr lang="it-IT" b="1" dirty="0">
                <a:solidFill>
                  <a:srgbClr val="000000"/>
                </a:solidFill>
                <a:latin typeface="+mn-lt"/>
              </a:rPr>
              <a:t>svolgimento dell’esame</a:t>
            </a:r>
            <a:r>
              <a:rPr lang="it-IT" dirty="0">
                <a:solidFill>
                  <a:srgbClr val="000000"/>
                </a:solidFill>
                <a:latin typeface="+mn-lt"/>
              </a:rPr>
              <a:t>.</a:t>
            </a:r>
          </a:p>
          <a:p>
            <a:pPr algn="just"/>
            <a:r>
              <a:rPr lang="it-IT" dirty="0">
                <a:solidFill>
                  <a:srgbClr val="000000"/>
                </a:solidFill>
                <a:latin typeface="+mn-lt"/>
              </a:rPr>
              <a:t>Oltre alle ordinarie indicazioni su Educazione civica e CLIL, quest’anno l’articolo 10 comma 1 precisa che:</a:t>
            </a:r>
          </a:p>
          <a:p>
            <a:pPr algn="just"/>
            <a:r>
              <a:rPr lang="it-IT" i="1" dirty="0">
                <a:solidFill>
                  <a:srgbClr val="000000"/>
                </a:solidFill>
                <a:latin typeface="+mn-lt"/>
              </a:rPr>
              <a:t>Per le classi o gli studenti che hanno partecipato ai </a:t>
            </a:r>
            <a:r>
              <a:rPr lang="it-IT" b="1" i="1" dirty="0">
                <a:solidFill>
                  <a:srgbClr val="000000"/>
                </a:solidFill>
                <a:latin typeface="+mn-lt"/>
              </a:rPr>
              <a:t>percorsi di apprendistato di primo livello</a:t>
            </a:r>
            <a:r>
              <a:rPr lang="it-IT" i="1" dirty="0">
                <a:solidFill>
                  <a:srgbClr val="000000"/>
                </a:solidFill>
                <a:latin typeface="+mn-lt"/>
              </a:rPr>
              <a:t>, per il conseguimento del titolo conclusivo dell’istruzione secondaria di secondo grado, il documento contiene </a:t>
            </a:r>
            <a:r>
              <a:rPr lang="it-IT" b="1" i="1" dirty="0">
                <a:solidFill>
                  <a:srgbClr val="000000"/>
                </a:solidFill>
                <a:latin typeface="+mn-lt"/>
              </a:rPr>
              <a:t>dettagliata relazione </a:t>
            </a:r>
            <a:r>
              <a:rPr lang="it-IT" i="1" dirty="0">
                <a:solidFill>
                  <a:srgbClr val="000000"/>
                </a:solidFill>
                <a:latin typeface="+mn-lt"/>
              </a:rPr>
              <a:t>al fine di informare la commissione sulla </a:t>
            </a:r>
            <a:r>
              <a:rPr lang="it-IT" b="1" i="1" dirty="0">
                <a:solidFill>
                  <a:srgbClr val="000000"/>
                </a:solidFill>
                <a:latin typeface="+mn-lt"/>
              </a:rPr>
              <a:t>peculiarità di tali percorsi</a:t>
            </a:r>
            <a:r>
              <a:rPr lang="it-IT" i="1" dirty="0">
                <a:solidFill>
                  <a:srgbClr val="000000"/>
                </a:solidFill>
                <a:latin typeface="+mn-lt"/>
              </a:rPr>
              <a:t>.</a:t>
            </a:r>
          </a:p>
        </p:txBody>
      </p:sp>
    </p:spTree>
    <p:extLst>
      <p:ext uri="{BB962C8B-B14F-4D97-AF65-F5344CB8AC3E}">
        <p14:creationId xmlns:p14="http://schemas.microsoft.com/office/powerpoint/2010/main" val="388474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Credito scolastico</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109609"/>
            <a:ext cx="6183313" cy="3370951"/>
          </a:xfrm>
        </p:spPr>
        <p:txBody>
          <a:bodyPr>
            <a:normAutofit lnSpcReduction="10000"/>
          </a:bodyPr>
          <a:lstStyle/>
          <a:p>
            <a:pPr algn="just">
              <a:spcBef>
                <a:spcPts val="600"/>
              </a:spcBef>
              <a:buClrTx/>
              <a:buSzTx/>
            </a:pPr>
            <a:r>
              <a:rPr lang="it-IT" dirty="0">
                <a:solidFill>
                  <a:srgbClr val="000000"/>
                </a:solidFill>
                <a:latin typeface="Arial"/>
              </a:rPr>
              <a:t>Il credito scolastico torna ad essere attribuito </a:t>
            </a:r>
            <a:r>
              <a:rPr lang="it-IT" b="1" dirty="0">
                <a:solidFill>
                  <a:srgbClr val="000000"/>
                </a:solidFill>
                <a:latin typeface="Arial"/>
              </a:rPr>
              <a:t>fino a un massimo di quaranta punti</a:t>
            </a:r>
            <a:r>
              <a:rPr lang="it-IT" dirty="0">
                <a:solidFill>
                  <a:srgbClr val="000000"/>
                </a:solidFill>
                <a:latin typeface="Arial"/>
              </a:rPr>
              <a:t>, di cui dodici per il terzultimo anno, tredici per il penultimo anno e quindici per l’ultimo anno.</a:t>
            </a:r>
          </a:p>
          <a:p>
            <a:pPr algn="just">
              <a:spcBef>
                <a:spcPts val="600"/>
              </a:spcBef>
              <a:buClrTx/>
              <a:buSzTx/>
            </a:pPr>
            <a:r>
              <a:rPr lang="it-IT" dirty="0">
                <a:solidFill>
                  <a:srgbClr val="000000"/>
                </a:solidFill>
                <a:latin typeface="Arial"/>
              </a:rPr>
              <a:t>All’articolo 11 comma 4 è stato aggiunto il seguente punto d):</a:t>
            </a:r>
          </a:p>
          <a:p>
            <a:pPr algn="just"/>
            <a:r>
              <a:rPr lang="it-IT" i="1" dirty="0">
                <a:solidFill>
                  <a:srgbClr val="000000"/>
                </a:solidFill>
                <a:latin typeface="Arial"/>
              </a:rPr>
              <a:t>per i candidati </a:t>
            </a:r>
            <a:r>
              <a:rPr lang="it-IT" b="1" i="1" dirty="0">
                <a:solidFill>
                  <a:srgbClr val="000000"/>
                </a:solidFill>
                <a:latin typeface="Arial"/>
              </a:rPr>
              <a:t>interni</a:t>
            </a:r>
            <a:r>
              <a:rPr lang="it-IT" i="1" dirty="0">
                <a:solidFill>
                  <a:srgbClr val="000000"/>
                </a:solidFill>
                <a:latin typeface="Arial"/>
              </a:rPr>
              <a:t> degli istituti </a:t>
            </a:r>
            <a:r>
              <a:rPr lang="it-IT" b="1" i="1" dirty="0">
                <a:solidFill>
                  <a:srgbClr val="000000"/>
                </a:solidFill>
                <a:latin typeface="Arial"/>
              </a:rPr>
              <a:t>professionali</a:t>
            </a:r>
            <a:r>
              <a:rPr lang="it-IT" i="1" dirty="0">
                <a:solidFill>
                  <a:srgbClr val="000000"/>
                </a:solidFill>
                <a:latin typeface="Arial"/>
              </a:rPr>
              <a:t> di </a:t>
            </a:r>
            <a:r>
              <a:rPr lang="it-IT" b="1" i="1" dirty="0">
                <a:solidFill>
                  <a:srgbClr val="000000"/>
                </a:solidFill>
                <a:latin typeface="Arial"/>
              </a:rPr>
              <a:t>nuovo</a:t>
            </a:r>
            <a:r>
              <a:rPr lang="it-IT" i="1" dirty="0">
                <a:solidFill>
                  <a:srgbClr val="000000"/>
                </a:solidFill>
                <a:latin typeface="Arial"/>
              </a:rPr>
              <a:t> </a:t>
            </a:r>
            <a:r>
              <a:rPr lang="it-IT" b="1" i="1" dirty="0">
                <a:solidFill>
                  <a:srgbClr val="000000"/>
                </a:solidFill>
                <a:latin typeface="Arial"/>
              </a:rPr>
              <a:t>ordinamento</a:t>
            </a:r>
            <a:r>
              <a:rPr lang="it-IT" i="1" dirty="0">
                <a:solidFill>
                  <a:srgbClr val="000000"/>
                </a:solidFill>
                <a:latin typeface="Arial"/>
              </a:rPr>
              <a:t>, provenienti </a:t>
            </a:r>
            <a:r>
              <a:rPr lang="it-IT" b="1" i="1" dirty="0">
                <a:solidFill>
                  <a:srgbClr val="000000"/>
                </a:solidFill>
                <a:latin typeface="Arial"/>
              </a:rPr>
              <a:t>da percorsi di </a:t>
            </a:r>
            <a:r>
              <a:rPr lang="it-IT" b="1" i="1" dirty="0" err="1">
                <a:solidFill>
                  <a:srgbClr val="000000"/>
                </a:solidFill>
                <a:latin typeface="Arial"/>
              </a:rPr>
              <a:t>IeFP</a:t>
            </a:r>
            <a:r>
              <a:rPr lang="it-IT" i="1" dirty="0">
                <a:solidFill>
                  <a:srgbClr val="000000"/>
                </a:solidFill>
                <a:latin typeface="Arial"/>
              </a:rPr>
              <a:t>, che </a:t>
            </a:r>
            <a:r>
              <a:rPr lang="it-IT" b="1" i="1" dirty="0">
                <a:solidFill>
                  <a:srgbClr val="000000"/>
                </a:solidFill>
                <a:latin typeface="Arial"/>
              </a:rPr>
              <a:t>non</a:t>
            </a:r>
            <a:r>
              <a:rPr lang="it-IT" i="1" dirty="0">
                <a:solidFill>
                  <a:srgbClr val="000000"/>
                </a:solidFill>
                <a:latin typeface="Arial"/>
              </a:rPr>
              <a:t> siano in possesso di </a:t>
            </a:r>
            <a:r>
              <a:rPr lang="it-IT" b="1" i="1" dirty="0">
                <a:solidFill>
                  <a:srgbClr val="000000"/>
                </a:solidFill>
                <a:latin typeface="Arial"/>
              </a:rPr>
              <a:t>credito scolastico </a:t>
            </a:r>
            <a:r>
              <a:rPr lang="it-IT" i="1" dirty="0">
                <a:solidFill>
                  <a:srgbClr val="000000"/>
                </a:solidFill>
                <a:latin typeface="Arial"/>
              </a:rPr>
              <a:t>per la classe </a:t>
            </a:r>
            <a:r>
              <a:rPr lang="it-IT" b="1" i="1" dirty="0">
                <a:solidFill>
                  <a:srgbClr val="000000"/>
                </a:solidFill>
                <a:latin typeface="Arial"/>
              </a:rPr>
              <a:t>terza</a:t>
            </a:r>
            <a:r>
              <a:rPr lang="it-IT" i="1" dirty="0">
                <a:solidFill>
                  <a:srgbClr val="000000"/>
                </a:solidFill>
                <a:latin typeface="Arial"/>
              </a:rPr>
              <a:t> e/o per la classe </a:t>
            </a:r>
            <a:r>
              <a:rPr lang="it-IT" b="1" i="1" dirty="0">
                <a:solidFill>
                  <a:srgbClr val="000000"/>
                </a:solidFill>
                <a:latin typeface="Arial"/>
              </a:rPr>
              <a:t>quarta</a:t>
            </a:r>
            <a:r>
              <a:rPr lang="it-IT" i="1" dirty="0">
                <a:solidFill>
                  <a:srgbClr val="000000"/>
                </a:solidFill>
                <a:latin typeface="Arial"/>
              </a:rPr>
              <a:t>, in sede di </a:t>
            </a:r>
            <a:r>
              <a:rPr lang="it-IT" b="1" i="1" dirty="0">
                <a:solidFill>
                  <a:srgbClr val="000000"/>
                </a:solidFill>
                <a:latin typeface="Arial"/>
              </a:rPr>
              <a:t>scrutinio finale della classe quinta il consiglio di classe</a:t>
            </a:r>
            <a:r>
              <a:rPr lang="it-IT" i="1" dirty="0">
                <a:solidFill>
                  <a:srgbClr val="000000"/>
                </a:solidFill>
                <a:latin typeface="Arial"/>
              </a:rPr>
              <a:t> attribuisce il credito mancante </a:t>
            </a:r>
            <a:r>
              <a:rPr lang="it-IT" b="1" i="1" dirty="0">
                <a:solidFill>
                  <a:srgbClr val="000000"/>
                </a:solidFill>
                <a:latin typeface="Arial"/>
              </a:rPr>
              <a:t>in base al riconoscimento dei “crediti formativi”</a:t>
            </a:r>
            <a:r>
              <a:rPr lang="it-IT" i="1" dirty="0">
                <a:solidFill>
                  <a:srgbClr val="000000"/>
                </a:solidFill>
                <a:latin typeface="Arial"/>
              </a:rPr>
              <a:t> effettuato al momento del passaggio all’istruzione professionale, </a:t>
            </a:r>
            <a:r>
              <a:rPr lang="it-IT" b="1" i="1" dirty="0">
                <a:solidFill>
                  <a:srgbClr val="000000"/>
                </a:solidFill>
                <a:latin typeface="Arial"/>
              </a:rPr>
              <a:t>tenendo conto </a:t>
            </a:r>
            <a:r>
              <a:rPr lang="it-IT" i="1" dirty="0">
                <a:solidFill>
                  <a:srgbClr val="000000"/>
                </a:solidFill>
                <a:latin typeface="Arial"/>
              </a:rPr>
              <a:t>dell’esito delle </a:t>
            </a:r>
            <a:r>
              <a:rPr lang="it-IT" b="1" i="1" dirty="0">
                <a:solidFill>
                  <a:srgbClr val="000000"/>
                </a:solidFill>
                <a:latin typeface="Arial"/>
              </a:rPr>
              <a:t>eventuali verifiche in ingresso </a:t>
            </a:r>
            <a:r>
              <a:rPr lang="it-IT" i="1" dirty="0">
                <a:solidFill>
                  <a:srgbClr val="000000"/>
                </a:solidFill>
                <a:latin typeface="Arial"/>
              </a:rPr>
              <a:t>e dei </a:t>
            </a:r>
            <a:r>
              <a:rPr lang="it-IT" b="1" i="1" dirty="0">
                <a:solidFill>
                  <a:srgbClr val="000000"/>
                </a:solidFill>
                <a:latin typeface="Arial"/>
              </a:rPr>
              <a:t>titoli di studio di </a:t>
            </a:r>
            <a:r>
              <a:rPr lang="it-IT" b="1" i="1" dirty="0" err="1">
                <a:solidFill>
                  <a:srgbClr val="000000"/>
                </a:solidFill>
                <a:latin typeface="Arial"/>
              </a:rPr>
              <a:t>IeFP</a:t>
            </a:r>
            <a:r>
              <a:rPr lang="it-IT" b="1" i="1" dirty="0">
                <a:solidFill>
                  <a:srgbClr val="000000"/>
                </a:solidFill>
                <a:latin typeface="Arial"/>
              </a:rPr>
              <a:t> </a:t>
            </a:r>
            <a:r>
              <a:rPr lang="it-IT" i="1" dirty="0">
                <a:solidFill>
                  <a:srgbClr val="000000"/>
                </a:solidFill>
                <a:latin typeface="Arial"/>
              </a:rPr>
              <a:t>posseduti</a:t>
            </a:r>
          </a:p>
        </p:txBody>
      </p:sp>
    </p:spTree>
    <p:extLst>
      <p:ext uri="{BB962C8B-B14F-4D97-AF65-F5344CB8AC3E}">
        <p14:creationId xmlns:p14="http://schemas.microsoft.com/office/powerpoint/2010/main" val="2297153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Credito scolastico </a:t>
            </a:r>
            <a:r>
              <a:rPr lang="it-IT" sz="2000" dirty="0" err="1">
                <a:solidFill>
                  <a:srgbClr val="00B0F0"/>
                </a:solidFill>
                <a:latin typeface="+mj-lt"/>
              </a:rPr>
              <a:t>IdA</a:t>
            </a:r>
            <a:endParaRPr lang="it-IT" sz="2000" dirty="0">
              <a:solidFill>
                <a:srgbClr val="00B0F0"/>
              </a:solidFill>
              <a:latin typeface="+mj-lt"/>
            </a:endParaRPr>
          </a:p>
          <a:p>
            <a:r>
              <a:rPr lang="it-IT" dirty="0">
                <a:solidFill>
                  <a:srgbClr val="00B0F0"/>
                </a:solidFill>
                <a:latin typeface="+mj-lt"/>
              </a:rPr>
              <a:t> </a:t>
            </a:r>
          </a:p>
        </p:txBody>
      </p:sp>
      <p:sp>
        <p:nvSpPr>
          <p:cNvPr id="3" name="Segnaposto testo 2"/>
          <p:cNvSpPr>
            <a:spLocks noGrp="1"/>
          </p:cNvSpPr>
          <p:nvPr>
            <p:ph type="body" sz="quarter" idx="11"/>
          </p:nvPr>
        </p:nvSpPr>
        <p:spPr>
          <a:xfrm>
            <a:off x="654050" y="1055949"/>
            <a:ext cx="6183313" cy="3370951"/>
          </a:xfrm>
        </p:spPr>
        <p:txBody>
          <a:bodyPr/>
          <a:lstStyle/>
          <a:p>
            <a:pPr lvl="0" algn="just">
              <a:spcBef>
                <a:spcPts val="0"/>
              </a:spcBef>
              <a:spcAft>
                <a:spcPts val="600"/>
              </a:spcAft>
              <a:buClrTx/>
              <a:buSzTx/>
            </a:pPr>
            <a:r>
              <a:rPr lang="it-IT" dirty="0">
                <a:solidFill>
                  <a:srgbClr val="000000"/>
                </a:solidFill>
                <a:latin typeface="Arial"/>
              </a:rPr>
              <a:t>Vengono ribadite le indicazioni relative alle modalità di attribuzione del credito per i </a:t>
            </a:r>
            <a:r>
              <a:rPr lang="it-IT" b="1" dirty="0">
                <a:solidFill>
                  <a:srgbClr val="000000"/>
                </a:solidFill>
                <a:latin typeface="Arial"/>
              </a:rPr>
              <a:t>candidati dei percorsi di istruzione per gli adulti di secondo livello</a:t>
            </a:r>
            <a:r>
              <a:rPr lang="it-IT" dirty="0">
                <a:solidFill>
                  <a:srgbClr val="000000"/>
                </a:solidFill>
                <a:latin typeface="Arial"/>
              </a:rPr>
              <a:t>:</a:t>
            </a:r>
          </a:p>
          <a:p>
            <a:pPr lvl="0" algn="just">
              <a:spcBef>
                <a:spcPts val="0"/>
              </a:spcBef>
              <a:spcAft>
                <a:spcPts val="600"/>
              </a:spcAft>
              <a:buClrTx/>
              <a:buSzTx/>
            </a:pPr>
            <a:r>
              <a:rPr lang="it-IT" i="1" dirty="0">
                <a:solidFill>
                  <a:srgbClr val="000000"/>
                </a:solidFill>
                <a:latin typeface="Arial"/>
              </a:rPr>
              <a:t>per quanto riguarda il credito maturato nel </a:t>
            </a:r>
            <a:r>
              <a:rPr lang="it-IT" b="1" i="1" dirty="0">
                <a:solidFill>
                  <a:srgbClr val="000000"/>
                </a:solidFill>
                <a:latin typeface="Arial"/>
              </a:rPr>
              <a:t>secondo periodo didattico</a:t>
            </a:r>
            <a:r>
              <a:rPr lang="it-IT" i="1" dirty="0">
                <a:solidFill>
                  <a:srgbClr val="000000"/>
                </a:solidFill>
                <a:latin typeface="Arial"/>
              </a:rPr>
              <a:t>, il consiglio di classe attribuisce il punteggio facendo riferimento alla </a:t>
            </a:r>
            <a:r>
              <a:rPr lang="it-IT" b="1" i="1" dirty="0">
                <a:solidFill>
                  <a:srgbClr val="000000"/>
                </a:solidFill>
                <a:latin typeface="Arial"/>
              </a:rPr>
              <a:t>media dei voti</a:t>
            </a:r>
            <a:r>
              <a:rPr lang="it-IT" i="1" dirty="0">
                <a:solidFill>
                  <a:srgbClr val="000000"/>
                </a:solidFill>
                <a:latin typeface="Arial"/>
              </a:rPr>
              <a:t> assegnati e alle </a:t>
            </a:r>
            <a:r>
              <a:rPr lang="it-IT" b="1" i="1" dirty="0">
                <a:solidFill>
                  <a:srgbClr val="000000"/>
                </a:solidFill>
                <a:latin typeface="Arial"/>
              </a:rPr>
              <a:t>correlate fasce di credito </a:t>
            </a:r>
            <a:r>
              <a:rPr lang="it-IT" i="1" dirty="0">
                <a:solidFill>
                  <a:srgbClr val="000000"/>
                </a:solidFill>
                <a:latin typeface="Arial"/>
              </a:rPr>
              <a:t>relative al </a:t>
            </a:r>
            <a:r>
              <a:rPr lang="it-IT" b="1" i="1" dirty="0">
                <a:solidFill>
                  <a:srgbClr val="000000"/>
                </a:solidFill>
                <a:latin typeface="Arial"/>
              </a:rPr>
              <a:t>quarto anno </a:t>
            </a:r>
            <a:r>
              <a:rPr lang="it-IT" i="1" dirty="0">
                <a:solidFill>
                  <a:srgbClr val="000000"/>
                </a:solidFill>
                <a:latin typeface="Arial"/>
              </a:rPr>
              <a:t>di cui alla </a:t>
            </a:r>
            <a:r>
              <a:rPr lang="it-IT" b="1" i="1" dirty="0">
                <a:solidFill>
                  <a:srgbClr val="000000"/>
                </a:solidFill>
                <a:latin typeface="Arial"/>
              </a:rPr>
              <a:t>tabella all’allegato A del d. lgs. 62/2017</a:t>
            </a:r>
            <a:r>
              <a:rPr lang="it-IT" i="1" dirty="0">
                <a:solidFill>
                  <a:srgbClr val="000000"/>
                </a:solidFill>
                <a:latin typeface="Arial"/>
              </a:rPr>
              <a:t>, </a:t>
            </a:r>
            <a:r>
              <a:rPr lang="it-IT" b="1" i="1" dirty="0">
                <a:solidFill>
                  <a:srgbClr val="000000"/>
                </a:solidFill>
                <a:latin typeface="Arial"/>
              </a:rPr>
              <a:t>moltiplicando per due </a:t>
            </a:r>
            <a:r>
              <a:rPr lang="it-IT" i="1" dirty="0">
                <a:solidFill>
                  <a:srgbClr val="000000"/>
                </a:solidFill>
                <a:latin typeface="Arial"/>
              </a:rPr>
              <a:t>il punteggio ivi previsto, in misura comunque </a:t>
            </a:r>
            <a:r>
              <a:rPr lang="it-IT" b="1" i="1" dirty="0">
                <a:solidFill>
                  <a:srgbClr val="000000"/>
                </a:solidFill>
                <a:latin typeface="Arial"/>
              </a:rPr>
              <a:t>non superiore a venticinque </a:t>
            </a:r>
            <a:r>
              <a:rPr lang="it-IT" i="1" dirty="0">
                <a:solidFill>
                  <a:srgbClr val="000000"/>
                </a:solidFill>
                <a:latin typeface="Arial"/>
              </a:rPr>
              <a:t>punti; </a:t>
            </a:r>
          </a:p>
          <a:p>
            <a:pPr lvl="0" algn="just">
              <a:spcBef>
                <a:spcPts val="0"/>
              </a:spcBef>
              <a:spcAft>
                <a:spcPts val="600"/>
              </a:spcAft>
              <a:buClrTx/>
              <a:buSzTx/>
            </a:pPr>
            <a:r>
              <a:rPr lang="it-IT" i="1" dirty="0">
                <a:solidFill>
                  <a:srgbClr val="000000"/>
                </a:solidFill>
                <a:latin typeface="Arial"/>
              </a:rPr>
              <a:t>per quanto riguarda, invece, il credito maturato nel </a:t>
            </a:r>
            <a:r>
              <a:rPr lang="it-IT" b="1" i="1" dirty="0">
                <a:solidFill>
                  <a:srgbClr val="000000"/>
                </a:solidFill>
                <a:latin typeface="Arial"/>
              </a:rPr>
              <a:t>terzo periodo didattico</a:t>
            </a:r>
            <a:r>
              <a:rPr lang="it-IT" i="1" dirty="0">
                <a:solidFill>
                  <a:srgbClr val="000000"/>
                </a:solidFill>
                <a:latin typeface="Arial"/>
              </a:rPr>
              <a:t>, il consiglio di classe attribuisce il punteggio facendo riferimento alla media dei voti assegnati e alle correlate fasce di credito relative al </a:t>
            </a:r>
            <a:r>
              <a:rPr lang="it-IT" b="1" i="1" dirty="0">
                <a:solidFill>
                  <a:srgbClr val="000000"/>
                </a:solidFill>
                <a:latin typeface="Arial"/>
              </a:rPr>
              <a:t>quinto</a:t>
            </a:r>
            <a:r>
              <a:rPr lang="it-IT" i="1" dirty="0">
                <a:solidFill>
                  <a:srgbClr val="000000"/>
                </a:solidFill>
                <a:latin typeface="Arial"/>
              </a:rPr>
              <a:t> anno di cui alla citata tabella. </a:t>
            </a:r>
          </a:p>
        </p:txBody>
      </p:sp>
    </p:spTree>
    <p:extLst>
      <p:ext uri="{BB962C8B-B14F-4D97-AF65-F5344CB8AC3E}">
        <p14:creationId xmlns:p14="http://schemas.microsoft.com/office/powerpoint/2010/main" val="3904281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820368"/>
          </a:xfrm>
        </p:spPr>
        <p:txBody>
          <a:bodyPr/>
          <a:lstStyle/>
          <a:p>
            <a:pPr algn="ctr">
              <a:spcBef>
                <a:spcPts val="0"/>
              </a:spcBef>
            </a:pPr>
            <a:r>
              <a:rPr lang="it-IT" sz="2000" dirty="0">
                <a:solidFill>
                  <a:srgbClr val="00B0F0"/>
                </a:solidFill>
                <a:latin typeface="+mj-lt"/>
              </a:rPr>
              <a:t>Riunioni plenaria e preliminare -</a:t>
            </a:r>
          </a:p>
          <a:p>
            <a:pPr algn="ctr">
              <a:spcBef>
                <a:spcPts val="0"/>
              </a:spcBef>
            </a:pPr>
            <a:r>
              <a:rPr lang="it-IT" sz="2000" dirty="0">
                <a:solidFill>
                  <a:srgbClr val="00B0F0"/>
                </a:solidFill>
                <a:latin typeface="+mj-lt"/>
              </a:rPr>
              <a:t>Attività delle Commissioni</a:t>
            </a:r>
          </a:p>
          <a:p>
            <a:pPr algn="ctr">
              <a:spcBef>
                <a:spcPts val="0"/>
              </a:spcBef>
            </a:pP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marL="285750" lvl="0" indent="-285750" algn="just">
              <a:spcBef>
                <a:spcPts val="0"/>
              </a:spcBef>
              <a:buClrTx/>
              <a:buSzTx/>
              <a:buFont typeface="Arial" panose="020B0604020202020204" pitchFamily="34" charset="0"/>
              <a:buChar char="•"/>
            </a:pPr>
            <a:endParaRPr lang="it-IT" sz="1400" dirty="0">
              <a:solidFill>
                <a:srgbClr val="000000"/>
              </a:solidFill>
              <a:latin typeface="Arial"/>
            </a:endParaRPr>
          </a:p>
          <a:p>
            <a:pPr marL="285750" lvl="0" indent="-285750" algn="just">
              <a:spcBef>
                <a:spcPts val="0"/>
              </a:spcBef>
              <a:buClrTx/>
              <a:buSzTx/>
              <a:buFont typeface="Arial" panose="020B0604020202020204" pitchFamily="34" charset="0"/>
              <a:buChar char="•"/>
            </a:pPr>
            <a:endParaRPr lang="it-IT" sz="1400" dirty="0">
              <a:solidFill>
                <a:srgbClr val="000000"/>
              </a:solidFill>
              <a:latin typeface="Arial"/>
            </a:endParaRPr>
          </a:p>
          <a:p>
            <a:pPr lvl="0" algn="just">
              <a:spcBef>
                <a:spcPts val="0"/>
              </a:spcBef>
              <a:buClrTx/>
              <a:buSzTx/>
            </a:pPr>
            <a:r>
              <a:rPr lang="it-IT" dirty="0">
                <a:solidFill>
                  <a:srgbClr val="000000"/>
                </a:solidFill>
                <a:latin typeface="Arial"/>
              </a:rPr>
              <a:t>Le attività previste e quelle da calendarizzare sono quelle ordinarie. La nuova modalità di effettuazione della seconda prova scritta nei professionali di nuovo ordinamento comporta la </a:t>
            </a:r>
            <a:r>
              <a:rPr lang="it-IT" b="1" dirty="0">
                <a:solidFill>
                  <a:srgbClr val="000000"/>
                </a:solidFill>
                <a:latin typeface="Arial"/>
              </a:rPr>
              <a:t>calendarizzazione della/e riunione/i in cui definire le tre proposte di traccia e l’eventuale griglia di valutazione comune </a:t>
            </a:r>
            <a:r>
              <a:rPr lang="it-IT" dirty="0">
                <a:solidFill>
                  <a:srgbClr val="000000"/>
                </a:solidFill>
                <a:latin typeface="Arial"/>
              </a:rPr>
              <a:t>(art. 20 commi 3-6).</a:t>
            </a:r>
          </a:p>
          <a:p>
            <a:pPr marL="285750" lvl="0" indent="-285750" algn="just">
              <a:spcBef>
                <a:spcPts val="0"/>
              </a:spcBef>
              <a:buClrTx/>
              <a:buSzTx/>
              <a:buFont typeface="Arial" panose="020B0604020202020204" pitchFamily="34" charset="0"/>
              <a:buChar char="•"/>
            </a:pPr>
            <a:endParaRPr lang="it-IT" sz="1400" dirty="0">
              <a:solidFill>
                <a:srgbClr val="000000"/>
              </a:solidFill>
              <a:latin typeface="Arial"/>
            </a:endParaRPr>
          </a:p>
        </p:txBody>
      </p:sp>
    </p:spTree>
    <p:extLst>
      <p:ext uri="{BB962C8B-B14F-4D97-AF65-F5344CB8AC3E}">
        <p14:creationId xmlns:p14="http://schemas.microsoft.com/office/powerpoint/2010/main" val="407636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820368"/>
          </a:xfrm>
        </p:spPr>
        <p:txBody>
          <a:bodyPr/>
          <a:lstStyle/>
          <a:p>
            <a:pPr algn="ctr">
              <a:spcBef>
                <a:spcPts val="0"/>
              </a:spcBef>
            </a:pPr>
            <a:r>
              <a:rPr lang="it-IT" sz="2000" dirty="0">
                <a:solidFill>
                  <a:srgbClr val="00B0F0"/>
                </a:solidFill>
                <a:latin typeface="+mj-lt"/>
              </a:rPr>
              <a:t>Riunioni plenaria e preliminare -</a:t>
            </a:r>
          </a:p>
          <a:p>
            <a:pPr algn="ctr">
              <a:spcBef>
                <a:spcPts val="0"/>
              </a:spcBef>
            </a:pPr>
            <a:r>
              <a:rPr lang="it-IT" sz="2000" dirty="0">
                <a:solidFill>
                  <a:srgbClr val="00B0F0"/>
                </a:solidFill>
                <a:latin typeface="+mj-lt"/>
              </a:rPr>
              <a:t>Attività delle Commissioni</a:t>
            </a:r>
          </a:p>
          <a:p>
            <a:pPr algn="ctr">
              <a:spcBef>
                <a:spcPts val="0"/>
              </a:spcBef>
            </a:pP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marL="285750" lvl="0" indent="-285750" algn="just">
              <a:spcBef>
                <a:spcPts val="0"/>
              </a:spcBef>
              <a:buClrTx/>
              <a:buSzTx/>
              <a:buFont typeface="Arial" panose="020B0604020202020204" pitchFamily="34" charset="0"/>
              <a:buChar char="•"/>
            </a:pPr>
            <a:endParaRPr lang="it-IT" sz="1400" dirty="0">
              <a:solidFill>
                <a:srgbClr val="000000"/>
              </a:solidFill>
              <a:latin typeface="Arial"/>
            </a:endParaRPr>
          </a:p>
          <a:p>
            <a:pPr marL="285750" lvl="0" indent="-285750" algn="just">
              <a:spcBef>
                <a:spcPts val="0"/>
              </a:spcBef>
              <a:buClrTx/>
              <a:buSzTx/>
              <a:buFont typeface="Arial" panose="020B0604020202020204" pitchFamily="34" charset="0"/>
              <a:buChar char="•"/>
            </a:pPr>
            <a:endParaRPr lang="it-IT" sz="1400" dirty="0">
              <a:solidFill>
                <a:srgbClr val="000000"/>
              </a:solidFill>
              <a:latin typeface="Arial"/>
            </a:endParaRPr>
          </a:p>
          <a:p>
            <a:pPr lvl="0" algn="just">
              <a:spcBef>
                <a:spcPts val="0"/>
              </a:spcBef>
              <a:buClrTx/>
              <a:buSzTx/>
            </a:pPr>
            <a:r>
              <a:rPr lang="it-IT" dirty="0">
                <a:solidFill>
                  <a:srgbClr val="000000"/>
                </a:solidFill>
                <a:latin typeface="Arial"/>
              </a:rPr>
              <a:t>Art. 16 comma 8 a): cambia la </a:t>
            </a:r>
            <a:r>
              <a:rPr lang="it-IT" b="1" dirty="0">
                <a:solidFill>
                  <a:srgbClr val="000000"/>
                </a:solidFill>
                <a:latin typeface="Arial"/>
              </a:rPr>
              <a:t>modalità di gestione delle irregolarità “insanabili”</a:t>
            </a:r>
            <a:r>
              <a:rPr lang="it-IT" dirty="0">
                <a:solidFill>
                  <a:srgbClr val="000000"/>
                </a:solidFill>
                <a:latin typeface="Arial"/>
              </a:rPr>
              <a:t>:</a:t>
            </a:r>
          </a:p>
          <a:p>
            <a:pPr algn="just">
              <a:spcBef>
                <a:spcPts val="0"/>
              </a:spcBef>
              <a:buClrTx/>
              <a:buSzTx/>
            </a:pPr>
            <a:r>
              <a:rPr lang="it-IT" i="1" dirty="0">
                <a:solidFill>
                  <a:srgbClr val="000000"/>
                </a:solidFill>
                <a:latin typeface="Arial"/>
              </a:rPr>
              <a:t>Il presidente della commissione, in sede di esame della documentazione relativa a ciascun candidato:</a:t>
            </a:r>
          </a:p>
          <a:p>
            <a:pPr lvl="0" algn="just">
              <a:spcBef>
                <a:spcPts val="0"/>
              </a:spcBef>
              <a:buClrTx/>
              <a:buSzTx/>
            </a:pPr>
            <a:r>
              <a:rPr lang="it-IT" i="1" dirty="0">
                <a:solidFill>
                  <a:srgbClr val="000000"/>
                </a:solidFill>
                <a:latin typeface="Arial"/>
              </a:rPr>
              <a:t>a) qualora rilevi irregolarità che appaiano “prima </a:t>
            </a:r>
            <a:r>
              <a:rPr lang="it-IT" i="1" dirty="0" err="1">
                <a:solidFill>
                  <a:srgbClr val="000000"/>
                </a:solidFill>
                <a:latin typeface="Arial"/>
              </a:rPr>
              <a:t>facie</a:t>
            </a:r>
            <a:r>
              <a:rPr lang="it-IT" i="1" dirty="0">
                <a:solidFill>
                  <a:srgbClr val="000000"/>
                </a:solidFill>
                <a:latin typeface="Arial"/>
              </a:rPr>
              <a:t>” insanabili, prevede che i candidati sostengano le prove d’esame con riserva, dandone contestuale comunicazione </a:t>
            </a:r>
            <a:r>
              <a:rPr lang="it-IT" b="1" i="1" dirty="0">
                <a:solidFill>
                  <a:srgbClr val="000000"/>
                </a:solidFill>
                <a:latin typeface="Arial"/>
              </a:rPr>
              <a:t>all'Ufficio scolastico regionale</a:t>
            </a:r>
            <a:r>
              <a:rPr lang="it-IT" i="1" dirty="0">
                <a:solidFill>
                  <a:srgbClr val="000000"/>
                </a:solidFill>
                <a:latin typeface="Arial"/>
              </a:rPr>
              <a:t>. La riserva è sciolta </a:t>
            </a:r>
            <a:r>
              <a:rPr lang="it-IT" b="1" i="1" dirty="0">
                <a:solidFill>
                  <a:srgbClr val="000000"/>
                </a:solidFill>
                <a:latin typeface="Arial"/>
              </a:rPr>
              <a:t>dalla commissione stessa</a:t>
            </a:r>
            <a:r>
              <a:rPr lang="it-IT" i="1" dirty="0">
                <a:solidFill>
                  <a:srgbClr val="000000"/>
                </a:solidFill>
                <a:latin typeface="Arial"/>
              </a:rPr>
              <a:t> a seguito di successiva verifica ed eventuale acquisizione della documentazione mancante nell’ambito della sessione d’esame </a:t>
            </a:r>
            <a:r>
              <a:rPr lang="it-IT" b="1" i="1" dirty="0">
                <a:solidFill>
                  <a:srgbClr val="000000"/>
                </a:solidFill>
                <a:latin typeface="Arial"/>
              </a:rPr>
              <a:t>o,</a:t>
            </a:r>
          </a:p>
          <a:p>
            <a:pPr lvl="0" algn="just">
              <a:spcBef>
                <a:spcPts val="0"/>
              </a:spcBef>
              <a:buClrTx/>
              <a:buSzTx/>
            </a:pPr>
            <a:r>
              <a:rPr lang="it-IT" b="1" i="1" dirty="0">
                <a:solidFill>
                  <a:srgbClr val="000000"/>
                </a:solidFill>
                <a:latin typeface="Arial"/>
              </a:rPr>
              <a:t>successivamente, dal competente Ufficio scolastico regionale</a:t>
            </a:r>
            <a:r>
              <a:rPr lang="it-IT" i="1" dirty="0">
                <a:solidFill>
                  <a:srgbClr val="000000"/>
                </a:solidFill>
                <a:latin typeface="Arial"/>
              </a:rPr>
              <a:t>;</a:t>
            </a:r>
            <a:endParaRPr lang="it-IT" sz="1400" i="1" dirty="0">
              <a:solidFill>
                <a:srgbClr val="000000"/>
              </a:solidFill>
              <a:latin typeface="Arial"/>
            </a:endParaRPr>
          </a:p>
        </p:txBody>
      </p:sp>
    </p:spTree>
    <p:extLst>
      <p:ext uri="{BB962C8B-B14F-4D97-AF65-F5344CB8AC3E}">
        <p14:creationId xmlns:p14="http://schemas.microsoft.com/office/powerpoint/2010/main" val="2286398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Prove d’esame e punteggi</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lvl="0" algn="just">
              <a:spcBef>
                <a:spcPts val="0"/>
              </a:spcBef>
              <a:spcAft>
                <a:spcPts val="600"/>
              </a:spcAft>
              <a:buClrTx/>
              <a:buSzTx/>
            </a:pPr>
            <a:r>
              <a:rPr lang="it-IT" dirty="0">
                <a:solidFill>
                  <a:srgbClr val="000000"/>
                </a:solidFill>
                <a:latin typeface="Arial"/>
              </a:rPr>
              <a:t>Tutte le prove d’esame tornano ad essere </a:t>
            </a:r>
            <a:r>
              <a:rPr lang="it-IT" b="1" dirty="0">
                <a:solidFill>
                  <a:srgbClr val="000000"/>
                </a:solidFill>
                <a:latin typeface="Arial"/>
              </a:rPr>
              <a:t>prove nazionali </a:t>
            </a:r>
            <a:r>
              <a:rPr lang="it-IT" dirty="0">
                <a:solidFill>
                  <a:srgbClr val="000000"/>
                </a:solidFill>
                <a:latin typeface="Arial"/>
              </a:rPr>
              <a:t>e i loro </a:t>
            </a:r>
            <a:r>
              <a:rPr lang="it-IT" b="1" dirty="0">
                <a:solidFill>
                  <a:srgbClr val="000000"/>
                </a:solidFill>
                <a:latin typeface="Arial"/>
              </a:rPr>
              <a:t>punteggi</a:t>
            </a:r>
            <a:r>
              <a:rPr lang="it-IT" dirty="0">
                <a:solidFill>
                  <a:srgbClr val="000000"/>
                </a:solidFill>
                <a:latin typeface="Arial"/>
              </a:rPr>
              <a:t> sono quelli previsti dal d. </a:t>
            </a:r>
            <a:r>
              <a:rPr lang="it-IT" dirty="0" err="1">
                <a:solidFill>
                  <a:srgbClr val="000000"/>
                </a:solidFill>
                <a:latin typeface="Arial"/>
              </a:rPr>
              <a:t>lgs</a:t>
            </a:r>
            <a:r>
              <a:rPr lang="it-IT" dirty="0">
                <a:solidFill>
                  <a:srgbClr val="000000"/>
                </a:solidFill>
                <a:latin typeface="Arial"/>
              </a:rPr>
              <a:t>. 62/2017:</a:t>
            </a:r>
          </a:p>
          <a:p>
            <a:pPr marL="285750" lvl="0" indent="-285750" algn="just">
              <a:spcBef>
                <a:spcPts val="0"/>
              </a:spcBef>
              <a:spcAft>
                <a:spcPts val="600"/>
              </a:spcAft>
              <a:buClrTx/>
              <a:buSzTx/>
              <a:buFont typeface="Wingdings" panose="05000000000000000000" pitchFamily="2" charset="2"/>
              <a:buChar char="Ø"/>
            </a:pPr>
            <a:r>
              <a:rPr lang="it-IT" b="1" dirty="0">
                <a:solidFill>
                  <a:srgbClr val="000000"/>
                </a:solidFill>
                <a:latin typeface="Arial"/>
              </a:rPr>
              <a:t>prima prova scritta </a:t>
            </a:r>
            <a:r>
              <a:rPr lang="it-IT" dirty="0">
                <a:solidFill>
                  <a:srgbClr val="000000"/>
                </a:solidFill>
                <a:latin typeface="Arial"/>
              </a:rPr>
              <a:t>di lingua italiana o della diversa lingua nella quale si svolge l’insegnamento 20 punti</a:t>
            </a:r>
          </a:p>
          <a:p>
            <a:pPr marL="285750" lvl="0" indent="-285750" algn="just">
              <a:spcBef>
                <a:spcPts val="0"/>
              </a:spcBef>
              <a:spcAft>
                <a:spcPts val="600"/>
              </a:spcAft>
              <a:buClrTx/>
              <a:buSzTx/>
              <a:buFont typeface="Wingdings" panose="05000000000000000000" pitchFamily="2" charset="2"/>
              <a:buChar char="Ø"/>
            </a:pPr>
            <a:r>
              <a:rPr lang="it-IT" b="1" dirty="0">
                <a:solidFill>
                  <a:srgbClr val="000000"/>
                </a:solidFill>
                <a:latin typeface="Arial"/>
              </a:rPr>
              <a:t>seconda prova scritta </a:t>
            </a:r>
            <a:r>
              <a:rPr lang="it-IT" dirty="0">
                <a:solidFill>
                  <a:srgbClr val="000000"/>
                </a:solidFill>
                <a:latin typeface="Arial"/>
              </a:rPr>
              <a:t>specifica per ciascun percorso di studi 20 punti</a:t>
            </a:r>
          </a:p>
          <a:p>
            <a:pPr marL="285750" lvl="0" indent="-285750" algn="just">
              <a:spcBef>
                <a:spcPts val="0"/>
              </a:spcBef>
              <a:spcAft>
                <a:spcPts val="600"/>
              </a:spcAft>
              <a:buClrTx/>
              <a:buSzTx/>
              <a:buFont typeface="Wingdings" panose="05000000000000000000" pitchFamily="2" charset="2"/>
              <a:buChar char="Ø"/>
            </a:pPr>
            <a:r>
              <a:rPr lang="it-IT" b="1" dirty="0">
                <a:solidFill>
                  <a:srgbClr val="000000"/>
                </a:solidFill>
                <a:latin typeface="Arial"/>
              </a:rPr>
              <a:t>colloquio </a:t>
            </a:r>
            <a:r>
              <a:rPr lang="it-IT" dirty="0">
                <a:solidFill>
                  <a:srgbClr val="000000"/>
                </a:solidFill>
                <a:latin typeface="Arial"/>
              </a:rPr>
              <a:t>20 punti</a:t>
            </a:r>
          </a:p>
          <a:p>
            <a:pPr lvl="0" algn="just">
              <a:spcBef>
                <a:spcPts val="0"/>
              </a:spcBef>
              <a:spcAft>
                <a:spcPts val="600"/>
              </a:spcAft>
              <a:buClrTx/>
              <a:buSzTx/>
            </a:pPr>
            <a:endParaRPr lang="it-IT" dirty="0">
              <a:solidFill>
                <a:srgbClr val="000000"/>
              </a:solidFill>
              <a:latin typeface="Arial"/>
            </a:endParaRPr>
          </a:p>
          <a:p>
            <a:pPr algn="just">
              <a:spcBef>
                <a:spcPts val="0"/>
              </a:spcBef>
              <a:spcAft>
                <a:spcPts val="600"/>
              </a:spcAft>
              <a:buClrTx/>
              <a:buSzTx/>
            </a:pPr>
            <a:r>
              <a:rPr lang="it-IT" dirty="0">
                <a:solidFill>
                  <a:srgbClr val="000000"/>
                </a:solidFill>
                <a:latin typeface="+mn-lt"/>
              </a:rPr>
              <a:t>Per i percorsi </a:t>
            </a:r>
            <a:r>
              <a:rPr lang="it-IT" dirty="0" err="1">
                <a:solidFill>
                  <a:srgbClr val="000000"/>
                </a:solidFill>
                <a:latin typeface="+mn-lt"/>
              </a:rPr>
              <a:t>EsaBac</a:t>
            </a:r>
            <a:r>
              <a:rPr lang="it-IT" dirty="0">
                <a:solidFill>
                  <a:srgbClr val="000000"/>
                </a:solidFill>
                <a:latin typeface="+mn-lt"/>
              </a:rPr>
              <a:t> ed </a:t>
            </a:r>
            <a:r>
              <a:rPr lang="it-IT" dirty="0" err="1">
                <a:solidFill>
                  <a:srgbClr val="000000"/>
                </a:solidFill>
                <a:latin typeface="+mn-lt"/>
              </a:rPr>
              <a:t>EsaBac</a:t>
            </a:r>
            <a:r>
              <a:rPr lang="it-IT" dirty="0">
                <a:solidFill>
                  <a:srgbClr val="000000"/>
                </a:solidFill>
                <a:latin typeface="+mn-lt"/>
              </a:rPr>
              <a:t> techno e per i licei con sezioni ad opzione internazionale cinese, spagnola e tedesca specifiche disposizioni saranno emanate con appositi decreti ministeriali (anche in relazione alla valutazione della terza prova scritta)</a:t>
            </a:r>
          </a:p>
          <a:p>
            <a:pPr lvl="0" algn="just">
              <a:spcBef>
                <a:spcPts val="0"/>
              </a:spcBef>
              <a:spcAft>
                <a:spcPts val="600"/>
              </a:spcAft>
              <a:buClrTx/>
              <a:buSzTx/>
            </a:pPr>
            <a:endParaRPr lang="it-IT" sz="1400" dirty="0">
              <a:solidFill>
                <a:srgbClr val="000000"/>
              </a:solidFill>
              <a:latin typeface="Arial"/>
            </a:endParaRPr>
          </a:p>
          <a:p>
            <a:pPr lvl="0" algn="just">
              <a:spcBef>
                <a:spcPts val="0"/>
              </a:spcBef>
              <a:spcAft>
                <a:spcPts val="600"/>
              </a:spcAft>
              <a:buClrTx/>
              <a:buSzTx/>
            </a:pPr>
            <a:endParaRPr lang="it-IT" sz="1400" dirty="0">
              <a:solidFill>
                <a:srgbClr val="000000"/>
              </a:solidFill>
              <a:latin typeface="Arial"/>
            </a:endParaRPr>
          </a:p>
          <a:p>
            <a:pPr lvl="0" algn="just">
              <a:spcBef>
                <a:spcPts val="0"/>
              </a:spcBef>
              <a:spcAft>
                <a:spcPts val="600"/>
              </a:spcAft>
              <a:buClrTx/>
              <a:buSzTx/>
            </a:pPr>
            <a:endParaRPr lang="it-IT" sz="1400" dirty="0">
              <a:solidFill>
                <a:srgbClr val="000000"/>
              </a:solidFill>
              <a:latin typeface="Arial"/>
            </a:endParaRPr>
          </a:p>
          <a:p>
            <a:pPr lvl="0" algn="just">
              <a:spcBef>
                <a:spcPts val="0"/>
              </a:spcBef>
              <a:spcAft>
                <a:spcPts val="600"/>
              </a:spcAft>
              <a:buClrTx/>
              <a:buSzTx/>
            </a:pPr>
            <a:endParaRPr lang="it-IT" sz="1400" dirty="0">
              <a:solidFill>
                <a:srgbClr val="000000"/>
              </a:solidFill>
              <a:latin typeface="Arial"/>
            </a:endParaRPr>
          </a:p>
        </p:txBody>
      </p:sp>
    </p:spTree>
    <p:extLst>
      <p:ext uri="{BB962C8B-B14F-4D97-AF65-F5344CB8AC3E}">
        <p14:creationId xmlns:p14="http://schemas.microsoft.com/office/powerpoint/2010/main" val="2589557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Calendario delle prove d’esame</a:t>
            </a:r>
          </a:p>
        </p:txBody>
      </p:sp>
      <p:sp>
        <p:nvSpPr>
          <p:cNvPr id="3" name="Segnaposto testo 2"/>
          <p:cNvSpPr>
            <a:spLocks noGrp="1"/>
          </p:cNvSpPr>
          <p:nvPr>
            <p:ph type="body" sz="quarter" idx="11"/>
          </p:nvPr>
        </p:nvSpPr>
        <p:spPr>
          <a:xfrm>
            <a:off x="654050" y="939687"/>
            <a:ext cx="6183313" cy="3370951"/>
          </a:xfrm>
        </p:spPr>
        <p:txBody>
          <a:bodyPr/>
          <a:lstStyle/>
          <a:p>
            <a:pPr algn="just">
              <a:spcBef>
                <a:spcPts val="0"/>
              </a:spcBef>
              <a:spcAft>
                <a:spcPts val="600"/>
              </a:spcAft>
            </a:pPr>
            <a:r>
              <a:rPr lang="it-IT" dirty="0">
                <a:solidFill>
                  <a:srgbClr val="000000"/>
                </a:solidFill>
                <a:latin typeface="+mn-lt"/>
              </a:rPr>
              <a:t>Il calendario delle prove d’esame (ordinaria) è il seguente:</a:t>
            </a:r>
          </a:p>
          <a:p>
            <a:pPr algn="just">
              <a:spcBef>
                <a:spcPts val="0"/>
              </a:spcBef>
              <a:spcAft>
                <a:spcPts val="600"/>
              </a:spcAft>
            </a:pPr>
            <a:r>
              <a:rPr lang="it-IT" dirty="0">
                <a:solidFill>
                  <a:srgbClr val="000000"/>
                </a:solidFill>
                <a:latin typeface="+mn-lt"/>
              </a:rPr>
              <a:t>- </a:t>
            </a:r>
            <a:r>
              <a:rPr lang="it-IT" b="1" dirty="0">
                <a:solidFill>
                  <a:srgbClr val="000000"/>
                </a:solidFill>
                <a:latin typeface="+mn-lt"/>
              </a:rPr>
              <a:t>prima</a:t>
            </a:r>
            <a:r>
              <a:rPr lang="it-IT" dirty="0">
                <a:solidFill>
                  <a:srgbClr val="000000"/>
                </a:solidFill>
                <a:latin typeface="+mn-lt"/>
              </a:rPr>
              <a:t> prova scritta: </a:t>
            </a:r>
            <a:r>
              <a:rPr lang="it-IT" b="1" dirty="0">
                <a:solidFill>
                  <a:srgbClr val="000000"/>
                </a:solidFill>
                <a:latin typeface="+mn-lt"/>
              </a:rPr>
              <a:t>mercoledì 21 giugno </a:t>
            </a:r>
            <a:r>
              <a:rPr lang="it-IT" dirty="0">
                <a:solidFill>
                  <a:srgbClr val="000000"/>
                </a:solidFill>
                <a:latin typeface="+mn-lt"/>
              </a:rPr>
              <a:t>2023</a:t>
            </a:r>
          </a:p>
          <a:p>
            <a:pPr algn="just">
              <a:spcBef>
                <a:spcPts val="0"/>
              </a:spcBef>
              <a:spcAft>
                <a:spcPts val="600"/>
              </a:spcAft>
            </a:pPr>
            <a:r>
              <a:rPr lang="it-IT" dirty="0">
                <a:solidFill>
                  <a:srgbClr val="000000"/>
                </a:solidFill>
                <a:latin typeface="+mn-lt"/>
              </a:rPr>
              <a:t>- </a:t>
            </a:r>
            <a:r>
              <a:rPr lang="it-IT" b="1" dirty="0">
                <a:solidFill>
                  <a:srgbClr val="000000"/>
                </a:solidFill>
                <a:latin typeface="+mn-lt"/>
              </a:rPr>
              <a:t>seconda</a:t>
            </a:r>
            <a:r>
              <a:rPr lang="it-IT" dirty="0">
                <a:solidFill>
                  <a:srgbClr val="000000"/>
                </a:solidFill>
                <a:latin typeface="+mn-lt"/>
              </a:rPr>
              <a:t> prova in forma scritta, grafica o scritto-grafica, pratica, compositivo/esecutiva, musicale e coreutica: </a:t>
            </a:r>
            <a:r>
              <a:rPr lang="it-IT" b="1" dirty="0">
                <a:solidFill>
                  <a:srgbClr val="000000"/>
                </a:solidFill>
                <a:latin typeface="+mn-lt"/>
              </a:rPr>
              <a:t>giovedì 22 giugno </a:t>
            </a:r>
            <a:r>
              <a:rPr lang="it-IT" dirty="0">
                <a:solidFill>
                  <a:srgbClr val="000000"/>
                </a:solidFill>
                <a:latin typeface="+mn-lt"/>
              </a:rPr>
              <a:t>2023. La durata della seconda prova è prevista nei quadri di riferimento allegati al </a:t>
            </a:r>
            <a:r>
              <a:rPr lang="it-IT" dirty="0" err="1">
                <a:solidFill>
                  <a:srgbClr val="000000"/>
                </a:solidFill>
                <a:latin typeface="+mn-lt"/>
              </a:rPr>
              <a:t>d.m.</a:t>
            </a:r>
            <a:r>
              <a:rPr lang="it-IT" dirty="0">
                <a:solidFill>
                  <a:srgbClr val="000000"/>
                </a:solidFill>
                <a:latin typeface="+mn-lt"/>
              </a:rPr>
              <a:t> n. 769 del 2018. Per i soli istituti professionali di nuovo ordinamento  (quadri di riferimento adottati con d.m.15 giugno 2022, n. 164), la durata della prova è definita, nei limiti previsti dai suddetti quadri, dalle commissioni (modalità all’articolo 20, commi 3-6)</a:t>
            </a:r>
          </a:p>
          <a:p>
            <a:pPr algn="just">
              <a:spcBef>
                <a:spcPts val="0"/>
              </a:spcBef>
              <a:spcAft>
                <a:spcPts val="600"/>
              </a:spcAft>
            </a:pPr>
            <a:r>
              <a:rPr lang="it-IT" dirty="0">
                <a:solidFill>
                  <a:srgbClr val="000000"/>
                </a:solidFill>
                <a:latin typeface="+mn-lt"/>
              </a:rPr>
              <a:t>- </a:t>
            </a:r>
            <a:r>
              <a:rPr lang="it-IT" b="1" dirty="0">
                <a:solidFill>
                  <a:srgbClr val="000000"/>
                </a:solidFill>
                <a:latin typeface="+mn-lt"/>
              </a:rPr>
              <a:t>terza</a:t>
            </a:r>
            <a:r>
              <a:rPr lang="it-IT" dirty="0">
                <a:solidFill>
                  <a:srgbClr val="000000"/>
                </a:solidFill>
                <a:latin typeface="+mn-lt"/>
              </a:rPr>
              <a:t> prova scritta: </a:t>
            </a:r>
            <a:r>
              <a:rPr lang="it-IT" b="1" dirty="0">
                <a:solidFill>
                  <a:srgbClr val="000000"/>
                </a:solidFill>
                <a:latin typeface="+mn-lt"/>
              </a:rPr>
              <a:t>martedì 27 giugno </a:t>
            </a:r>
            <a:r>
              <a:rPr lang="it-IT" dirty="0">
                <a:solidFill>
                  <a:srgbClr val="000000"/>
                </a:solidFill>
                <a:latin typeface="+mn-lt"/>
              </a:rPr>
              <a:t>2023, dalle ore 8:30 (per percorsi </a:t>
            </a:r>
            <a:r>
              <a:rPr lang="it-IT" dirty="0" err="1">
                <a:solidFill>
                  <a:srgbClr val="000000"/>
                </a:solidFill>
                <a:latin typeface="+mn-lt"/>
              </a:rPr>
              <a:t>EsaBac</a:t>
            </a:r>
            <a:r>
              <a:rPr lang="it-IT" dirty="0">
                <a:solidFill>
                  <a:srgbClr val="000000"/>
                </a:solidFill>
                <a:latin typeface="+mn-lt"/>
              </a:rPr>
              <a:t> ed </a:t>
            </a:r>
            <a:r>
              <a:rPr lang="it-IT" dirty="0" err="1">
                <a:solidFill>
                  <a:srgbClr val="000000"/>
                </a:solidFill>
                <a:latin typeface="+mn-lt"/>
              </a:rPr>
              <a:t>EsaBac</a:t>
            </a:r>
            <a:r>
              <a:rPr lang="it-IT" dirty="0">
                <a:solidFill>
                  <a:srgbClr val="000000"/>
                </a:solidFill>
                <a:latin typeface="+mn-lt"/>
              </a:rPr>
              <a:t> techno e per licei con sezioni ad opzione internazionale cinese, spagnola e tedesca)</a:t>
            </a:r>
          </a:p>
        </p:txBody>
      </p:sp>
    </p:spTree>
    <p:extLst>
      <p:ext uri="{BB962C8B-B14F-4D97-AF65-F5344CB8AC3E}">
        <p14:creationId xmlns:p14="http://schemas.microsoft.com/office/powerpoint/2010/main" val="59993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53958" y="474177"/>
            <a:ext cx="5649913" cy="440224"/>
          </a:xfrm>
        </p:spPr>
        <p:txBody>
          <a:bodyPr/>
          <a:lstStyle/>
          <a:p>
            <a:pPr lvl="0" algn="ctr">
              <a:spcBef>
                <a:spcPts val="0"/>
              </a:spcBef>
              <a:buClrTx/>
              <a:buSzTx/>
            </a:pPr>
            <a:r>
              <a:rPr lang="it-IT" sz="2000" dirty="0">
                <a:solidFill>
                  <a:srgbClr val="00B0F0"/>
                </a:solidFill>
                <a:latin typeface="+mj-lt"/>
                <a:cs typeface="Arial"/>
                <a:sym typeface="Arial"/>
              </a:rPr>
              <a:t>Esame di Stato 2022/2023</a:t>
            </a:r>
          </a:p>
          <a:p>
            <a:endParaRPr lang="it-IT" dirty="0"/>
          </a:p>
        </p:txBody>
      </p:sp>
      <p:sp>
        <p:nvSpPr>
          <p:cNvPr id="3" name="Segnaposto testo 2"/>
          <p:cNvSpPr>
            <a:spLocks noGrp="1"/>
          </p:cNvSpPr>
          <p:nvPr>
            <p:ph type="body" sz="quarter" idx="11"/>
          </p:nvPr>
        </p:nvSpPr>
        <p:spPr>
          <a:xfrm>
            <a:off x="654050" y="914401"/>
            <a:ext cx="6183313" cy="3566160"/>
          </a:xfrm>
        </p:spPr>
        <p:txBody>
          <a:bodyPr/>
          <a:lstStyle/>
          <a:p>
            <a:pPr lvl="0" algn="ctr">
              <a:spcBef>
                <a:spcPts val="0"/>
              </a:spcBef>
              <a:buClrTx/>
              <a:buSzTx/>
            </a:pPr>
            <a:r>
              <a:rPr lang="it-IT" sz="1400" b="1" dirty="0">
                <a:solidFill>
                  <a:srgbClr val="00B0F0"/>
                </a:solidFill>
                <a:latin typeface="+mj-lt"/>
                <a:cs typeface="Arial"/>
                <a:sym typeface="Arial"/>
              </a:rPr>
              <a:t>Riferimenti normativi essenziali:</a:t>
            </a:r>
          </a:p>
          <a:p>
            <a:pPr lvl="0" algn="ctr">
              <a:spcBef>
                <a:spcPts val="0"/>
              </a:spcBef>
              <a:buClrTx/>
              <a:buSzTx/>
            </a:pPr>
            <a:endParaRPr lang="it-IT" sz="800" b="1" dirty="0">
              <a:solidFill>
                <a:srgbClr val="00B0F0"/>
              </a:solidFill>
              <a:latin typeface="Arial"/>
              <a:cs typeface="Arial"/>
              <a:sym typeface="Arial"/>
            </a:endParaRPr>
          </a:p>
          <a:p>
            <a:pPr marL="285750" lvl="0" indent="-285750" algn="just">
              <a:spcBef>
                <a:spcPts val="0"/>
              </a:spcBef>
              <a:spcAft>
                <a:spcPts val="400"/>
              </a:spcAft>
              <a:buClrTx/>
              <a:buSzTx/>
              <a:buFont typeface="Arial" panose="020B0604020202020204" pitchFamily="34" charset="0"/>
              <a:buChar char="•"/>
            </a:pPr>
            <a:r>
              <a:rPr lang="it-IT" sz="1200" dirty="0">
                <a:solidFill>
                  <a:srgbClr val="000000"/>
                </a:solidFill>
                <a:latin typeface="Arial"/>
                <a:cs typeface="Arial"/>
                <a:sym typeface="Arial"/>
              </a:rPr>
              <a:t>Decreto legislativo n. 62 del 13 aprile 2017 </a:t>
            </a:r>
            <a:endParaRPr lang="it-IT" sz="1200" dirty="0">
              <a:solidFill>
                <a:schemeClr val="tx1"/>
              </a:solidFill>
              <a:latin typeface="Arial"/>
              <a:cs typeface="Arial"/>
              <a:sym typeface="Arial"/>
            </a:endParaRPr>
          </a:p>
          <a:p>
            <a:pPr marL="285750" lvl="0" indent="-285750" algn="just">
              <a:spcBef>
                <a:spcPts val="0"/>
              </a:spcBef>
              <a:spcAft>
                <a:spcPts val="400"/>
              </a:spcAft>
              <a:buClrTx/>
              <a:buSzTx/>
              <a:buFont typeface="Arial" panose="020B0604020202020204" pitchFamily="34" charset="0"/>
              <a:buChar char="•"/>
            </a:pPr>
            <a:r>
              <a:rPr lang="it-IT" sz="1200" dirty="0">
                <a:solidFill>
                  <a:schemeClr val="tx1"/>
                </a:solidFill>
                <a:latin typeface="Arial"/>
                <a:cs typeface="Arial"/>
                <a:sym typeface="Arial"/>
              </a:rPr>
              <a:t>Decreto ministeriale n. 164 del 15 giugno 2022 che adotta quadri di riferimento e griglie di valutazione per la seconda prova scritta degli esami di Stato negli istituti professionali</a:t>
            </a:r>
          </a:p>
          <a:p>
            <a:pPr marL="285750" lvl="0" indent="-285750" algn="just">
              <a:spcBef>
                <a:spcPts val="0"/>
              </a:spcBef>
              <a:spcAft>
                <a:spcPts val="400"/>
              </a:spcAft>
              <a:buClrTx/>
              <a:buSzTx/>
              <a:buFont typeface="Arial" panose="020B0604020202020204" pitchFamily="34" charset="0"/>
              <a:buChar char="•"/>
            </a:pPr>
            <a:r>
              <a:rPr lang="it-IT" sz="1200" dirty="0">
                <a:solidFill>
                  <a:schemeClr val="tx1"/>
                </a:solidFill>
                <a:latin typeface="Arial"/>
                <a:cs typeface="Arial"/>
                <a:sym typeface="Arial"/>
              </a:rPr>
              <a:t>Nota n. 24344 del 23 settembre 2022 </a:t>
            </a:r>
            <a:r>
              <a:rPr lang="it-IT" sz="1200" i="1" dirty="0">
                <a:solidFill>
                  <a:schemeClr val="tx1"/>
                </a:solidFill>
                <a:latin typeface="Arial"/>
                <a:cs typeface="Arial"/>
                <a:sym typeface="Arial"/>
              </a:rPr>
              <a:t>Tempi e modalità di presentazione delle domande per i candidati interni per gli esterni    </a:t>
            </a:r>
          </a:p>
          <a:p>
            <a:pPr marL="285750" lvl="0" indent="-285750" algn="just">
              <a:spcBef>
                <a:spcPts val="0"/>
              </a:spcBef>
              <a:spcAft>
                <a:spcPts val="400"/>
              </a:spcAft>
              <a:buClrTx/>
              <a:buSzTx/>
              <a:buFont typeface="Arial" panose="020B0604020202020204" pitchFamily="34" charset="0"/>
              <a:buChar char="•"/>
            </a:pPr>
            <a:r>
              <a:rPr lang="it-IT" sz="1200" dirty="0">
                <a:solidFill>
                  <a:schemeClr val="tx1"/>
                </a:solidFill>
                <a:latin typeface="Arial"/>
                <a:cs typeface="Arial"/>
                <a:sym typeface="Arial"/>
              </a:rPr>
              <a:t>Nota n. 2860 del 30 dicembre 2022 </a:t>
            </a:r>
            <a:r>
              <a:rPr lang="it-IT" sz="1200" i="1" dirty="0">
                <a:solidFill>
                  <a:schemeClr val="tx1"/>
                </a:solidFill>
                <a:latin typeface="Arial"/>
                <a:cs typeface="Arial"/>
                <a:sym typeface="Arial"/>
              </a:rPr>
              <a:t>Esame di Stato 2023 conclusivo del secondo ciclo di istruzione</a:t>
            </a:r>
          </a:p>
          <a:p>
            <a:pPr marL="285750" indent="-285750" algn="just">
              <a:spcBef>
                <a:spcPts val="0"/>
              </a:spcBef>
              <a:spcAft>
                <a:spcPts val="400"/>
              </a:spcAft>
              <a:buClrTx/>
              <a:buSzTx/>
              <a:buFont typeface="Arial" panose="020B0604020202020204" pitchFamily="34" charset="0"/>
              <a:buChar char="•"/>
            </a:pPr>
            <a:r>
              <a:rPr lang="it-IT" sz="1200" dirty="0">
                <a:solidFill>
                  <a:schemeClr val="tx1"/>
                </a:solidFill>
                <a:latin typeface="Arial"/>
                <a:cs typeface="Arial"/>
                <a:sym typeface="Arial"/>
              </a:rPr>
              <a:t>Decreto ministeriale n. 11 del 25 gennaio 2023 </a:t>
            </a:r>
            <a:r>
              <a:rPr lang="it-IT" sz="1200" i="1" dirty="0">
                <a:solidFill>
                  <a:schemeClr val="tx1"/>
                </a:solidFill>
                <a:latin typeface="Arial"/>
                <a:cs typeface="Arial"/>
                <a:sym typeface="Arial"/>
              </a:rPr>
              <a:t>Individuazione delle discipline oggetto della seconda prova scritta e scelta delle discipline affidate ai commissari esterni delle commissioni d’esame</a:t>
            </a:r>
          </a:p>
          <a:p>
            <a:pPr marL="285750" lvl="0" indent="-285750" algn="just">
              <a:spcBef>
                <a:spcPts val="0"/>
              </a:spcBef>
              <a:spcAft>
                <a:spcPts val="400"/>
              </a:spcAft>
              <a:buClrTx/>
              <a:buSzTx/>
              <a:buFont typeface="Arial" panose="020B0604020202020204" pitchFamily="34" charset="0"/>
              <a:buChar char="•"/>
            </a:pPr>
            <a:r>
              <a:rPr lang="it-IT" sz="1200" dirty="0">
                <a:solidFill>
                  <a:schemeClr val="tx1"/>
                </a:solidFill>
                <a:latin typeface="Arial"/>
                <a:cs typeface="Arial"/>
                <a:sym typeface="Arial"/>
              </a:rPr>
              <a:t>Ordinanza ministeriale n. 45 del 9 marzo 2023 </a:t>
            </a:r>
            <a:r>
              <a:rPr lang="it-IT" sz="1200" i="1" dirty="0">
                <a:solidFill>
                  <a:schemeClr val="tx1"/>
                </a:solidFill>
                <a:latin typeface="Arial"/>
                <a:cs typeface="Arial"/>
                <a:sym typeface="Arial"/>
              </a:rPr>
              <a:t>che disciplina lo svolgimento dell'esame di Stato conclusivo del secondo ciclo di istruzione per l'anno scolastico 2022/2023</a:t>
            </a:r>
          </a:p>
          <a:p>
            <a:pPr marL="285750" lvl="0" indent="-285750" algn="just">
              <a:spcBef>
                <a:spcPts val="0"/>
              </a:spcBef>
              <a:spcAft>
                <a:spcPts val="400"/>
              </a:spcAft>
              <a:buClrTx/>
              <a:buSzTx/>
              <a:buFont typeface="Arial" panose="020B0604020202020204" pitchFamily="34" charset="0"/>
              <a:buChar char="•"/>
            </a:pPr>
            <a:r>
              <a:rPr lang="it-IT" sz="1200" dirty="0">
                <a:solidFill>
                  <a:schemeClr val="tx1"/>
                </a:solidFill>
                <a:latin typeface="Arial"/>
                <a:cs typeface="Arial"/>
                <a:sym typeface="Arial"/>
              </a:rPr>
              <a:t>Nota n. 9260 del 16 marzo 2023 </a:t>
            </a:r>
            <a:r>
              <a:rPr lang="it-IT" sz="1200" i="1" dirty="0">
                <a:solidFill>
                  <a:schemeClr val="tx1"/>
                </a:solidFill>
                <a:latin typeface="Arial"/>
                <a:cs typeface="Arial"/>
                <a:sym typeface="Arial"/>
              </a:rPr>
              <a:t>Formazione delle commissioni dell’esame di Stato conclusivo del secondo ciclo di istruzione per </a:t>
            </a:r>
            <a:r>
              <a:rPr lang="it-IT" sz="1200" i="1" dirty="0" err="1">
                <a:solidFill>
                  <a:schemeClr val="tx1"/>
                </a:solidFill>
                <a:latin typeface="Arial"/>
                <a:cs typeface="Arial"/>
                <a:sym typeface="Arial"/>
              </a:rPr>
              <a:t>l’a.s.</a:t>
            </a:r>
            <a:r>
              <a:rPr lang="it-IT" sz="1200" i="1" dirty="0">
                <a:solidFill>
                  <a:schemeClr val="tx1"/>
                </a:solidFill>
                <a:latin typeface="Arial"/>
                <a:cs typeface="Arial"/>
                <a:sym typeface="Arial"/>
              </a:rPr>
              <a:t> 2022/2023</a:t>
            </a:r>
          </a:p>
          <a:p>
            <a:pPr marL="285750" lvl="0" indent="-285750" algn="just">
              <a:spcBef>
                <a:spcPts val="0"/>
              </a:spcBef>
              <a:spcAft>
                <a:spcPts val="600"/>
              </a:spcAft>
              <a:buClrTx/>
              <a:buSzTx/>
              <a:buFont typeface="Arial" panose="020B0604020202020204" pitchFamily="34" charset="0"/>
              <a:buChar char="•"/>
            </a:pPr>
            <a:endParaRPr lang="it-IT" sz="1300" i="1" dirty="0">
              <a:solidFill>
                <a:schemeClr val="tx1"/>
              </a:solidFill>
              <a:latin typeface="Arial"/>
              <a:cs typeface="Arial"/>
              <a:sym typeface="Arial"/>
            </a:endParaRPr>
          </a:p>
          <a:p>
            <a:pPr lvl="0" algn="just">
              <a:spcBef>
                <a:spcPts val="0"/>
              </a:spcBef>
              <a:buClrTx/>
              <a:buSzTx/>
            </a:pPr>
            <a:endParaRPr lang="it-IT" sz="2000" b="1" dirty="0">
              <a:solidFill>
                <a:srgbClr val="00B0F0"/>
              </a:solidFill>
              <a:latin typeface="Arial"/>
              <a:cs typeface="Arial"/>
              <a:sym typeface="Arial"/>
            </a:endParaRPr>
          </a:p>
          <a:p>
            <a:endParaRPr lang="it-IT" dirty="0"/>
          </a:p>
        </p:txBody>
      </p:sp>
    </p:spTree>
    <p:extLst>
      <p:ext uri="{BB962C8B-B14F-4D97-AF65-F5344CB8AC3E}">
        <p14:creationId xmlns:p14="http://schemas.microsoft.com/office/powerpoint/2010/main" val="3065281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Prima prova scritta</a:t>
            </a:r>
            <a:endParaRPr lang="it-IT" dirty="0">
              <a:solidFill>
                <a:srgbClr val="00B0F0"/>
              </a:solidFill>
              <a:latin typeface="+mj-lt"/>
            </a:endParaRPr>
          </a:p>
        </p:txBody>
      </p:sp>
      <p:sp>
        <p:nvSpPr>
          <p:cNvPr id="3" name="Segnaposto testo 2"/>
          <p:cNvSpPr>
            <a:spLocks noGrp="1"/>
          </p:cNvSpPr>
          <p:nvPr>
            <p:ph type="body" sz="quarter" idx="11"/>
          </p:nvPr>
        </p:nvSpPr>
        <p:spPr>
          <a:xfrm>
            <a:off x="654050" y="962891"/>
            <a:ext cx="6295345" cy="3517669"/>
          </a:xfrm>
        </p:spPr>
        <p:txBody>
          <a:bodyPr/>
          <a:lstStyle/>
          <a:p>
            <a:pPr lvl="0" algn="just">
              <a:spcBef>
                <a:spcPts val="0"/>
              </a:spcBef>
              <a:spcAft>
                <a:spcPts val="600"/>
              </a:spcAft>
              <a:buClrTx/>
              <a:buSzTx/>
            </a:pPr>
            <a:r>
              <a:rPr lang="it-IT" dirty="0">
                <a:solidFill>
                  <a:srgbClr val="000000"/>
                </a:solidFill>
                <a:latin typeface="Arial"/>
              </a:rPr>
              <a:t>La prima prova scritta:</a:t>
            </a:r>
          </a:p>
          <a:p>
            <a:pPr marL="285750" lvl="0" indent="-285750" algn="just">
              <a:spcBef>
                <a:spcPts val="0"/>
              </a:spcBef>
              <a:spcAft>
                <a:spcPts val="600"/>
              </a:spcAft>
              <a:buClrTx/>
              <a:buSzTx/>
              <a:buFont typeface="Wingdings" charset="2"/>
              <a:buChar char="Ø"/>
            </a:pPr>
            <a:r>
              <a:rPr lang="it-IT" dirty="0">
                <a:solidFill>
                  <a:srgbClr val="000000"/>
                </a:solidFill>
                <a:latin typeface="Arial"/>
              </a:rPr>
              <a:t>elaborata nel rispetto del </a:t>
            </a:r>
            <a:r>
              <a:rPr lang="it-IT" b="1" dirty="0">
                <a:solidFill>
                  <a:srgbClr val="000000"/>
                </a:solidFill>
                <a:latin typeface="Arial"/>
              </a:rPr>
              <a:t>quadro di riferimento allegato al </a:t>
            </a:r>
            <a:r>
              <a:rPr lang="it-IT" b="1" dirty="0" err="1">
                <a:solidFill>
                  <a:srgbClr val="000000"/>
                </a:solidFill>
                <a:latin typeface="Arial"/>
              </a:rPr>
              <a:t>d.m.</a:t>
            </a:r>
            <a:r>
              <a:rPr lang="it-IT" b="1" dirty="0">
                <a:solidFill>
                  <a:srgbClr val="000000"/>
                </a:solidFill>
                <a:latin typeface="Arial"/>
              </a:rPr>
              <a:t> 21 novembre 2019, n. 1095</a:t>
            </a:r>
          </a:p>
          <a:p>
            <a:pPr marL="285750" lvl="0" indent="-285750" algn="just">
              <a:spcBef>
                <a:spcPts val="0"/>
              </a:spcBef>
              <a:spcAft>
                <a:spcPts val="600"/>
              </a:spcAft>
              <a:buClrTx/>
              <a:buSzTx/>
              <a:buFont typeface="Wingdings" charset="2"/>
              <a:buChar char="Ø"/>
            </a:pPr>
            <a:r>
              <a:rPr lang="it-IT" b="1" dirty="0">
                <a:solidFill>
                  <a:srgbClr val="000000"/>
                </a:solidFill>
                <a:latin typeface="Arial"/>
              </a:rPr>
              <a:t>sette</a:t>
            </a:r>
            <a:r>
              <a:rPr lang="it-IT" dirty="0">
                <a:solidFill>
                  <a:srgbClr val="000000"/>
                </a:solidFill>
                <a:latin typeface="Arial"/>
              </a:rPr>
              <a:t> </a:t>
            </a:r>
            <a:r>
              <a:rPr lang="it-IT" b="1" dirty="0">
                <a:solidFill>
                  <a:srgbClr val="000000"/>
                </a:solidFill>
                <a:latin typeface="Arial"/>
              </a:rPr>
              <a:t>tracce </a:t>
            </a:r>
          </a:p>
          <a:p>
            <a:pPr marL="285750" lvl="0" indent="-285750" algn="just">
              <a:spcBef>
                <a:spcPts val="0"/>
              </a:spcBef>
              <a:spcAft>
                <a:spcPts val="600"/>
              </a:spcAft>
              <a:buClrTx/>
              <a:buSzTx/>
              <a:buFont typeface="Wingdings" charset="2"/>
              <a:buChar char="Ø"/>
            </a:pPr>
            <a:r>
              <a:rPr lang="it-IT" b="1" dirty="0">
                <a:solidFill>
                  <a:srgbClr val="000000"/>
                </a:solidFill>
                <a:latin typeface="Arial"/>
              </a:rPr>
              <a:t>tre</a:t>
            </a:r>
            <a:r>
              <a:rPr lang="it-IT" dirty="0">
                <a:solidFill>
                  <a:srgbClr val="000000"/>
                </a:solidFill>
                <a:latin typeface="Arial"/>
              </a:rPr>
              <a:t> diverse </a:t>
            </a:r>
            <a:r>
              <a:rPr lang="it-IT" b="1" dirty="0">
                <a:solidFill>
                  <a:srgbClr val="000000"/>
                </a:solidFill>
                <a:latin typeface="Arial"/>
              </a:rPr>
              <a:t>tipologie</a:t>
            </a:r>
            <a:r>
              <a:rPr lang="it-IT" dirty="0">
                <a:solidFill>
                  <a:srgbClr val="000000"/>
                </a:solidFill>
                <a:latin typeface="Arial"/>
              </a:rPr>
              <a:t>:</a:t>
            </a:r>
          </a:p>
          <a:p>
            <a:pPr marL="715963" indent="-285750" algn="just">
              <a:spcBef>
                <a:spcPts val="0"/>
              </a:spcBef>
              <a:spcAft>
                <a:spcPts val="600"/>
              </a:spcAft>
              <a:buClrTx/>
              <a:buSzTx/>
              <a:buFont typeface="Wingdings" charset="2"/>
              <a:buChar char="§"/>
            </a:pPr>
            <a:r>
              <a:rPr lang="it-IT" b="1" dirty="0">
                <a:solidFill>
                  <a:srgbClr val="000000"/>
                </a:solidFill>
                <a:latin typeface="Arial"/>
              </a:rPr>
              <a:t>A</a:t>
            </a:r>
            <a:r>
              <a:rPr lang="it-IT" dirty="0">
                <a:solidFill>
                  <a:srgbClr val="000000"/>
                </a:solidFill>
                <a:latin typeface="Arial"/>
              </a:rPr>
              <a:t> - </a:t>
            </a:r>
            <a:r>
              <a:rPr lang="it-IT" b="1" dirty="0">
                <a:solidFill>
                  <a:srgbClr val="000000"/>
                </a:solidFill>
                <a:latin typeface="Arial"/>
              </a:rPr>
              <a:t>analisi</a:t>
            </a:r>
            <a:r>
              <a:rPr lang="it-IT" dirty="0">
                <a:solidFill>
                  <a:srgbClr val="000000"/>
                </a:solidFill>
                <a:latin typeface="Arial"/>
              </a:rPr>
              <a:t> e interpretazione di un </a:t>
            </a:r>
            <a:r>
              <a:rPr lang="it-IT" b="1" dirty="0">
                <a:solidFill>
                  <a:srgbClr val="000000"/>
                </a:solidFill>
                <a:latin typeface="Arial"/>
              </a:rPr>
              <a:t>testo letterario </a:t>
            </a:r>
            <a:r>
              <a:rPr lang="it-IT" dirty="0">
                <a:solidFill>
                  <a:srgbClr val="000000"/>
                </a:solidFill>
                <a:latin typeface="Arial"/>
              </a:rPr>
              <a:t>italiano (due tracce) </a:t>
            </a:r>
          </a:p>
          <a:p>
            <a:pPr marL="715963" indent="-285750" algn="just">
              <a:spcBef>
                <a:spcPts val="0"/>
              </a:spcBef>
              <a:spcAft>
                <a:spcPts val="600"/>
              </a:spcAft>
              <a:buClrTx/>
              <a:buSzTx/>
              <a:buFont typeface="Wingdings" charset="2"/>
              <a:buChar char="§"/>
            </a:pPr>
            <a:r>
              <a:rPr lang="it-IT" b="1" dirty="0">
                <a:solidFill>
                  <a:srgbClr val="000000"/>
                </a:solidFill>
                <a:latin typeface="Arial"/>
              </a:rPr>
              <a:t>B</a:t>
            </a:r>
            <a:r>
              <a:rPr lang="it-IT" dirty="0">
                <a:solidFill>
                  <a:srgbClr val="000000"/>
                </a:solidFill>
                <a:latin typeface="Arial"/>
              </a:rPr>
              <a:t> - analisi e produzione di un </a:t>
            </a:r>
            <a:r>
              <a:rPr lang="it-IT" b="1" dirty="0">
                <a:solidFill>
                  <a:srgbClr val="000000"/>
                </a:solidFill>
                <a:latin typeface="Arial"/>
              </a:rPr>
              <a:t>testo argomentativo </a:t>
            </a:r>
            <a:r>
              <a:rPr lang="it-IT" dirty="0">
                <a:solidFill>
                  <a:srgbClr val="000000"/>
                </a:solidFill>
                <a:latin typeface="Arial"/>
              </a:rPr>
              <a:t>(tre tracce) </a:t>
            </a:r>
          </a:p>
          <a:p>
            <a:pPr marL="715963" indent="-285750" algn="just">
              <a:spcBef>
                <a:spcPts val="0"/>
              </a:spcBef>
              <a:spcAft>
                <a:spcPts val="600"/>
              </a:spcAft>
              <a:buClrTx/>
              <a:buSzTx/>
              <a:buFont typeface="Wingdings" charset="2"/>
              <a:buChar char="§"/>
            </a:pPr>
            <a:r>
              <a:rPr lang="it-IT" b="1" dirty="0">
                <a:solidFill>
                  <a:srgbClr val="000000"/>
                </a:solidFill>
                <a:latin typeface="Arial"/>
              </a:rPr>
              <a:t>C</a:t>
            </a:r>
            <a:r>
              <a:rPr lang="it-IT" dirty="0">
                <a:solidFill>
                  <a:srgbClr val="000000"/>
                </a:solidFill>
                <a:latin typeface="Arial"/>
              </a:rPr>
              <a:t> - riflessione critica di </a:t>
            </a:r>
            <a:r>
              <a:rPr lang="it-IT" b="1" dirty="0">
                <a:solidFill>
                  <a:srgbClr val="000000"/>
                </a:solidFill>
                <a:latin typeface="Arial"/>
              </a:rPr>
              <a:t>carattere espositivo-argomenta-</a:t>
            </a:r>
            <a:r>
              <a:rPr lang="it-IT" b="1" dirty="0" err="1">
                <a:solidFill>
                  <a:srgbClr val="000000"/>
                </a:solidFill>
                <a:latin typeface="Arial"/>
              </a:rPr>
              <a:t>tivo</a:t>
            </a:r>
            <a:r>
              <a:rPr lang="it-IT" b="1" dirty="0">
                <a:solidFill>
                  <a:srgbClr val="000000"/>
                </a:solidFill>
                <a:latin typeface="Arial"/>
              </a:rPr>
              <a:t> </a:t>
            </a:r>
            <a:r>
              <a:rPr lang="it-IT" dirty="0">
                <a:solidFill>
                  <a:srgbClr val="000000"/>
                </a:solidFill>
                <a:latin typeface="Arial"/>
              </a:rPr>
              <a:t>su tematiche di attualità (due tracce) </a:t>
            </a:r>
          </a:p>
          <a:p>
            <a:pPr marL="285750" lvl="0" indent="-285750" algn="just">
              <a:spcBef>
                <a:spcPts val="0"/>
              </a:spcBef>
              <a:spcAft>
                <a:spcPts val="600"/>
              </a:spcAft>
              <a:buClrTx/>
              <a:buSzTx/>
              <a:buFont typeface="Wingdings" charset="2"/>
              <a:buChar char="Ø"/>
            </a:pPr>
            <a:r>
              <a:rPr lang="it-IT" b="1" dirty="0">
                <a:solidFill>
                  <a:srgbClr val="000000"/>
                </a:solidFill>
                <a:latin typeface="Arial"/>
              </a:rPr>
              <a:t>una traccia </a:t>
            </a:r>
            <a:r>
              <a:rPr lang="it-IT" dirty="0">
                <a:solidFill>
                  <a:srgbClr val="000000"/>
                </a:solidFill>
                <a:latin typeface="Arial"/>
              </a:rPr>
              <a:t>di tipologia </a:t>
            </a:r>
            <a:r>
              <a:rPr lang="it-IT" b="1" dirty="0">
                <a:solidFill>
                  <a:srgbClr val="000000"/>
                </a:solidFill>
                <a:latin typeface="Arial"/>
              </a:rPr>
              <a:t>B</a:t>
            </a:r>
            <a:r>
              <a:rPr lang="it-IT" dirty="0">
                <a:solidFill>
                  <a:srgbClr val="000000"/>
                </a:solidFill>
                <a:latin typeface="Arial"/>
              </a:rPr>
              <a:t> è obbligatoriamente di ambito </a:t>
            </a:r>
            <a:r>
              <a:rPr lang="it-IT" b="1" dirty="0">
                <a:solidFill>
                  <a:srgbClr val="000000"/>
                </a:solidFill>
                <a:latin typeface="Arial"/>
              </a:rPr>
              <a:t>storico</a:t>
            </a:r>
          </a:p>
          <a:p>
            <a:pPr lvl="0" algn="just">
              <a:spcBef>
                <a:spcPts val="0"/>
              </a:spcBef>
              <a:spcAft>
                <a:spcPts val="600"/>
              </a:spcAft>
              <a:buClrTx/>
              <a:buSzTx/>
            </a:pPr>
            <a:endParaRPr lang="it-IT" sz="1400" dirty="0">
              <a:solidFill>
                <a:srgbClr val="000000"/>
              </a:solidFill>
              <a:latin typeface="Arial"/>
            </a:endParaRPr>
          </a:p>
          <a:p>
            <a:pPr lvl="0" algn="just">
              <a:spcBef>
                <a:spcPts val="0"/>
              </a:spcBef>
              <a:spcAft>
                <a:spcPts val="600"/>
              </a:spcAft>
              <a:buClrTx/>
              <a:buSzTx/>
            </a:pPr>
            <a:endParaRPr lang="it-IT" sz="1400" dirty="0">
              <a:solidFill>
                <a:srgbClr val="000000"/>
              </a:solidFill>
              <a:latin typeface="Arial"/>
            </a:endParaRPr>
          </a:p>
          <a:p>
            <a:pPr lvl="0" algn="just">
              <a:spcBef>
                <a:spcPts val="0"/>
              </a:spcBef>
              <a:spcAft>
                <a:spcPts val="600"/>
              </a:spcAft>
              <a:buClrTx/>
              <a:buSzTx/>
            </a:pPr>
            <a:endParaRPr lang="it-IT" sz="1400" dirty="0">
              <a:solidFill>
                <a:srgbClr val="000000"/>
              </a:solidFill>
              <a:latin typeface="Arial"/>
            </a:endParaRPr>
          </a:p>
        </p:txBody>
      </p:sp>
    </p:spTree>
    <p:extLst>
      <p:ext uri="{BB962C8B-B14F-4D97-AF65-F5344CB8AC3E}">
        <p14:creationId xmlns:p14="http://schemas.microsoft.com/office/powerpoint/2010/main" val="3061328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Seconda prova scritta</a:t>
            </a:r>
            <a:endParaRPr lang="it-IT" dirty="0">
              <a:solidFill>
                <a:srgbClr val="00B0F0"/>
              </a:solidFill>
              <a:latin typeface="+mj-lt"/>
            </a:endParaRPr>
          </a:p>
        </p:txBody>
      </p:sp>
      <p:sp>
        <p:nvSpPr>
          <p:cNvPr id="3" name="Segnaposto testo 2"/>
          <p:cNvSpPr>
            <a:spLocks noGrp="1"/>
          </p:cNvSpPr>
          <p:nvPr>
            <p:ph type="body" sz="quarter" idx="11"/>
          </p:nvPr>
        </p:nvSpPr>
        <p:spPr>
          <a:xfrm>
            <a:off x="654050" y="962891"/>
            <a:ext cx="6183313" cy="3517669"/>
          </a:xfrm>
        </p:spPr>
        <p:txBody>
          <a:bodyPr/>
          <a:lstStyle/>
          <a:p>
            <a:pPr marL="285750" indent="-285750" algn="just">
              <a:spcBef>
                <a:spcPts val="0"/>
              </a:spcBef>
              <a:spcAft>
                <a:spcPts val="600"/>
              </a:spcAft>
              <a:buClrTx/>
              <a:buSzTx/>
              <a:buFont typeface="Wingdings" charset="2"/>
              <a:buChar char="Ø"/>
            </a:pPr>
            <a:r>
              <a:rPr lang="it-IT" dirty="0">
                <a:solidFill>
                  <a:srgbClr val="000000"/>
                </a:solidFill>
                <a:latin typeface="Arial"/>
              </a:rPr>
              <a:t>La seconda prova, per l’anno scolastico 2022/2023, ha per oggetto </a:t>
            </a:r>
            <a:r>
              <a:rPr lang="it-IT" b="1" dirty="0">
                <a:solidFill>
                  <a:srgbClr val="000000"/>
                </a:solidFill>
                <a:latin typeface="Arial"/>
              </a:rPr>
              <a:t>una sola disciplina </a:t>
            </a:r>
            <a:r>
              <a:rPr lang="it-IT" dirty="0">
                <a:solidFill>
                  <a:srgbClr val="000000"/>
                </a:solidFill>
                <a:latin typeface="Arial"/>
              </a:rPr>
              <a:t>caratterizzante, individuata dagli allegati al </a:t>
            </a:r>
            <a:r>
              <a:rPr lang="it-IT" dirty="0" err="1">
                <a:solidFill>
                  <a:srgbClr val="000000"/>
                </a:solidFill>
                <a:latin typeface="Arial"/>
              </a:rPr>
              <a:t>d.m.</a:t>
            </a:r>
            <a:r>
              <a:rPr lang="it-IT" dirty="0">
                <a:solidFill>
                  <a:srgbClr val="000000"/>
                </a:solidFill>
                <a:latin typeface="Arial"/>
              </a:rPr>
              <a:t> n. 11 del 25 gennaio 2023.</a:t>
            </a:r>
          </a:p>
          <a:p>
            <a:pPr marL="285750" lvl="0" indent="-285750" algn="just">
              <a:spcBef>
                <a:spcPts val="0"/>
              </a:spcBef>
              <a:spcAft>
                <a:spcPts val="600"/>
              </a:spcAft>
              <a:buClrTx/>
              <a:buSzTx/>
              <a:buFont typeface="Wingdings" charset="2"/>
              <a:buChar char="Ø"/>
            </a:pPr>
            <a:r>
              <a:rPr lang="it-IT" dirty="0">
                <a:solidFill>
                  <a:srgbClr val="000000"/>
                </a:solidFill>
                <a:latin typeface="Arial"/>
              </a:rPr>
              <a:t>Per i licei, gli istituti tecnici e i percorsi di istituto professionale dell’Istruzione degli adulti (che seguono il previgente ordinamento) si fa riferimento ai </a:t>
            </a:r>
            <a:r>
              <a:rPr lang="it-IT" b="1" dirty="0">
                <a:solidFill>
                  <a:srgbClr val="000000"/>
                </a:solidFill>
                <a:latin typeface="Arial"/>
              </a:rPr>
              <a:t>quadri di riferimento</a:t>
            </a:r>
            <a:r>
              <a:rPr lang="it-IT" dirty="0">
                <a:solidFill>
                  <a:srgbClr val="000000"/>
                </a:solidFill>
                <a:latin typeface="Arial"/>
              </a:rPr>
              <a:t> adottati con </a:t>
            </a:r>
            <a:r>
              <a:rPr lang="it-IT" dirty="0" err="1">
                <a:solidFill>
                  <a:srgbClr val="000000"/>
                </a:solidFill>
                <a:latin typeface="Arial"/>
              </a:rPr>
              <a:t>d.m.</a:t>
            </a:r>
            <a:r>
              <a:rPr lang="it-IT" dirty="0">
                <a:solidFill>
                  <a:srgbClr val="000000"/>
                </a:solidFill>
                <a:latin typeface="Arial"/>
              </a:rPr>
              <a:t> n. </a:t>
            </a:r>
            <a:r>
              <a:rPr lang="it-IT" b="1" dirty="0">
                <a:solidFill>
                  <a:srgbClr val="000000"/>
                </a:solidFill>
                <a:latin typeface="Arial"/>
              </a:rPr>
              <a:t>769/2018</a:t>
            </a:r>
            <a:r>
              <a:rPr lang="it-IT" dirty="0">
                <a:solidFill>
                  <a:srgbClr val="000000"/>
                </a:solidFill>
                <a:latin typeface="Arial"/>
              </a:rPr>
              <a:t>. </a:t>
            </a:r>
          </a:p>
          <a:p>
            <a:pPr marL="285750" indent="-285750" algn="just">
              <a:spcBef>
                <a:spcPts val="0"/>
              </a:spcBef>
              <a:spcAft>
                <a:spcPts val="600"/>
              </a:spcAft>
              <a:buClrTx/>
              <a:buSzTx/>
              <a:buFont typeface="Wingdings" charset="2"/>
              <a:buChar char="Ø"/>
            </a:pPr>
            <a:r>
              <a:rPr lang="it-IT" dirty="0">
                <a:solidFill>
                  <a:srgbClr val="000000"/>
                </a:solidFill>
                <a:latin typeface="Arial"/>
              </a:rPr>
              <a:t>Per gli istituti professionali di nuovo ordinamento i </a:t>
            </a:r>
            <a:r>
              <a:rPr lang="it-IT" b="1" dirty="0">
                <a:solidFill>
                  <a:srgbClr val="000000"/>
                </a:solidFill>
                <a:latin typeface="Arial"/>
              </a:rPr>
              <a:t>quadri di riferimento</a:t>
            </a:r>
            <a:r>
              <a:rPr lang="it-IT" dirty="0">
                <a:solidFill>
                  <a:srgbClr val="000000"/>
                </a:solidFill>
                <a:latin typeface="Arial"/>
              </a:rPr>
              <a:t> sono stati adottati con </a:t>
            </a:r>
            <a:r>
              <a:rPr lang="it-IT" dirty="0" err="1">
                <a:solidFill>
                  <a:srgbClr val="000000"/>
                </a:solidFill>
                <a:latin typeface="Arial"/>
              </a:rPr>
              <a:t>d.m.</a:t>
            </a:r>
            <a:r>
              <a:rPr lang="it-IT" dirty="0">
                <a:solidFill>
                  <a:srgbClr val="000000"/>
                </a:solidFill>
                <a:latin typeface="Arial"/>
              </a:rPr>
              <a:t> n. </a:t>
            </a:r>
            <a:r>
              <a:rPr lang="it-IT" b="1" dirty="0">
                <a:solidFill>
                  <a:srgbClr val="000000"/>
                </a:solidFill>
                <a:latin typeface="Arial"/>
              </a:rPr>
              <a:t>164/2022.</a:t>
            </a:r>
            <a:r>
              <a:rPr lang="it-IT" dirty="0">
                <a:solidFill>
                  <a:srgbClr val="000000"/>
                </a:solidFill>
                <a:latin typeface="Arial"/>
              </a:rPr>
              <a:t> </a:t>
            </a:r>
          </a:p>
          <a:p>
            <a:pPr marL="285750" indent="-285750" algn="just">
              <a:spcBef>
                <a:spcPts val="0"/>
              </a:spcBef>
              <a:spcAft>
                <a:spcPts val="600"/>
              </a:spcAft>
              <a:buClrTx/>
              <a:buSzTx/>
              <a:buFont typeface="Wingdings" charset="2"/>
              <a:buChar char="Ø"/>
            </a:pPr>
            <a:r>
              <a:rPr lang="it-IT" dirty="0">
                <a:solidFill>
                  <a:srgbClr val="000000"/>
                </a:solidFill>
                <a:latin typeface="Arial"/>
              </a:rPr>
              <a:t>Le </a:t>
            </a:r>
            <a:r>
              <a:rPr lang="it-IT" b="1" dirty="0">
                <a:solidFill>
                  <a:srgbClr val="000000"/>
                </a:solidFill>
                <a:latin typeface="Arial"/>
              </a:rPr>
              <a:t>disposizioni </a:t>
            </a:r>
            <a:r>
              <a:rPr lang="it-IT" dirty="0">
                <a:solidFill>
                  <a:srgbClr val="000000"/>
                </a:solidFill>
                <a:latin typeface="Arial"/>
              </a:rPr>
              <a:t>per i professionali di nuovo ordinamento sono contenute nell’</a:t>
            </a:r>
            <a:r>
              <a:rPr lang="it-IT" b="1" dirty="0">
                <a:solidFill>
                  <a:srgbClr val="000000"/>
                </a:solidFill>
                <a:latin typeface="Arial"/>
              </a:rPr>
              <a:t>articolo 20, commi 3-6</a:t>
            </a:r>
            <a:r>
              <a:rPr lang="it-IT" dirty="0">
                <a:solidFill>
                  <a:srgbClr val="000000"/>
                </a:solidFill>
                <a:latin typeface="Arial"/>
              </a:rPr>
              <a:t>.</a:t>
            </a:r>
          </a:p>
        </p:txBody>
      </p:sp>
    </p:spTree>
    <p:extLst>
      <p:ext uri="{BB962C8B-B14F-4D97-AF65-F5344CB8AC3E}">
        <p14:creationId xmlns:p14="http://schemas.microsoft.com/office/powerpoint/2010/main" val="1306091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Seconda prova nei nuovi professionali</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183313" cy="3559233"/>
          </a:xfrm>
        </p:spPr>
        <p:txBody>
          <a:bodyPr/>
          <a:lstStyle/>
          <a:p>
            <a:pPr algn="just">
              <a:spcBef>
                <a:spcPts val="0"/>
              </a:spcBef>
              <a:spcAft>
                <a:spcPts val="600"/>
              </a:spcAft>
            </a:pPr>
            <a:r>
              <a:rPr lang="it-IT" dirty="0">
                <a:solidFill>
                  <a:schemeClr val="tx1"/>
                </a:solidFill>
                <a:latin typeface="+mn-lt"/>
              </a:rPr>
              <a:t>Art. 20 comma 3: </a:t>
            </a:r>
            <a:r>
              <a:rPr lang="it-IT" i="1" dirty="0">
                <a:solidFill>
                  <a:schemeClr val="tx1"/>
                </a:solidFill>
                <a:latin typeface="+mn-lt"/>
              </a:rPr>
              <a:t>Negli istituti professionali di nuovo ordinamento, la seconda prova </a:t>
            </a:r>
            <a:r>
              <a:rPr lang="it-IT" b="1" i="1" dirty="0">
                <a:solidFill>
                  <a:schemeClr val="tx1"/>
                </a:solidFill>
                <a:latin typeface="+mn-lt"/>
              </a:rPr>
              <a:t>non verte su discipline ma sulle competenze in uscita e sui nuclei fondamentali di indirizzo correlati</a:t>
            </a:r>
            <a:r>
              <a:rPr lang="it-IT" i="1" dirty="0">
                <a:solidFill>
                  <a:schemeClr val="tx1"/>
                </a:solidFill>
                <a:latin typeface="+mn-lt"/>
              </a:rPr>
              <a:t>. Pertanto, la seconda prova d’esame degli istituti professionali di nuovo ordinamento </a:t>
            </a:r>
            <a:r>
              <a:rPr lang="it-IT" b="1" i="1" dirty="0">
                <a:solidFill>
                  <a:schemeClr val="tx1"/>
                </a:solidFill>
                <a:latin typeface="+mn-lt"/>
              </a:rPr>
              <a:t>è un’unica prova integrata</a:t>
            </a:r>
            <a:r>
              <a:rPr lang="it-IT" i="1" dirty="0">
                <a:solidFill>
                  <a:schemeClr val="tx1"/>
                </a:solidFill>
                <a:latin typeface="+mn-lt"/>
              </a:rPr>
              <a:t>, la cui </a:t>
            </a:r>
            <a:r>
              <a:rPr lang="it-IT" b="1" i="1" dirty="0">
                <a:solidFill>
                  <a:schemeClr val="tx1"/>
                </a:solidFill>
                <a:latin typeface="+mn-lt"/>
              </a:rPr>
              <a:t>parte ministeriale </a:t>
            </a:r>
            <a:r>
              <a:rPr lang="it-IT" i="1" dirty="0">
                <a:solidFill>
                  <a:schemeClr val="tx1"/>
                </a:solidFill>
                <a:latin typeface="+mn-lt"/>
              </a:rPr>
              <a:t>contiene la “</a:t>
            </a:r>
            <a:r>
              <a:rPr lang="it-IT" b="1" i="1" dirty="0">
                <a:solidFill>
                  <a:schemeClr val="tx1"/>
                </a:solidFill>
                <a:latin typeface="+mn-lt"/>
              </a:rPr>
              <a:t>cornice nazionale generale di riferimento</a:t>
            </a:r>
            <a:r>
              <a:rPr lang="it-IT" i="1" dirty="0">
                <a:solidFill>
                  <a:schemeClr val="tx1"/>
                </a:solidFill>
                <a:latin typeface="+mn-lt"/>
              </a:rPr>
              <a:t>” che indica:</a:t>
            </a:r>
          </a:p>
          <a:p>
            <a:pPr algn="just">
              <a:spcBef>
                <a:spcPts val="0"/>
              </a:spcBef>
              <a:spcAft>
                <a:spcPts val="600"/>
              </a:spcAft>
            </a:pPr>
            <a:r>
              <a:rPr lang="it-IT" i="1" dirty="0">
                <a:solidFill>
                  <a:schemeClr val="tx1"/>
                </a:solidFill>
                <a:latin typeface="+mn-lt"/>
              </a:rPr>
              <a:t>a. la </a:t>
            </a:r>
            <a:r>
              <a:rPr lang="it-IT" b="1" i="1" dirty="0">
                <a:solidFill>
                  <a:schemeClr val="tx1"/>
                </a:solidFill>
                <a:latin typeface="+mn-lt"/>
              </a:rPr>
              <a:t>tipologia della prova </a:t>
            </a:r>
            <a:r>
              <a:rPr lang="it-IT" i="1" dirty="0">
                <a:solidFill>
                  <a:schemeClr val="tx1"/>
                </a:solidFill>
                <a:latin typeface="+mn-lt"/>
              </a:rPr>
              <a:t>da costruire, tra quelle previste nel Quadro di riferimento dell’indirizzo (adottato con </a:t>
            </a:r>
            <a:r>
              <a:rPr lang="it-IT" i="1" dirty="0" err="1">
                <a:solidFill>
                  <a:schemeClr val="tx1"/>
                </a:solidFill>
                <a:latin typeface="+mn-lt"/>
              </a:rPr>
              <a:t>d.m.</a:t>
            </a:r>
            <a:r>
              <a:rPr lang="it-IT" i="1" dirty="0">
                <a:solidFill>
                  <a:schemeClr val="tx1"/>
                </a:solidFill>
                <a:latin typeface="+mn-lt"/>
              </a:rPr>
              <a:t> 15 giugno 2022, n. 164);</a:t>
            </a:r>
          </a:p>
          <a:p>
            <a:pPr algn="just">
              <a:spcBef>
                <a:spcPts val="0"/>
              </a:spcBef>
              <a:spcAft>
                <a:spcPts val="600"/>
              </a:spcAft>
            </a:pPr>
            <a:r>
              <a:rPr lang="it-IT" i="1" dirty="0">
                <a:solidFill>
                  <a:schemeClr val="tx1"/>
                </a:solidFill>
                <a:latin typeface="+mn-lt"/>
              </a:rPr>
              <a:t>b. </a:t>
            </a:r>
            <a:r>
              <a:rPr lang="it-IT" b="1" i="1" dirty="0">
                <a:solidFill>
                  <a:schemeClr val="tx1"/>
                </a:solidFill>
                <a:latin typeface="+mn-lt"/>
              </a:rPr>
              <a:t>il/i nucleo/i tematico/i fondamentale/i d’indirizzo</a:t>
            </a:r>
            <a:r>
              <a:rPr lang="it-IT" i="1" dirty="0">
                <a:solidFill>
                  <a:schemeClr val="tx1"/>
                </a:solidFill>
                <a:latin typeface="+mn-lt"/>
              </a:rPr>
              <a:t>, scelto/i tra quelli presenti nel suddetto Quadro, cui la prova dovrà riferirsi.</a:t>
            </a:r>
          </a:p>
        </p:txBody>
      </p:sp>
    </p:spTree>
    <p:extLst>
      <p:ext uri="{BB962C8B-B14F-4D97-AF65-F5344CB8AC3E}">
        <p14:creationId xmlns:p14="http://schemas.microsoft.com/office/powerpoint/2010/main" val="2519352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Seconda prova nei nuovi professionali</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183313" cy="3559233"/>
          </a:xfrm>
        </p:spPr>
        <p:txBody>
          <a:bodyPr/>
          <a:lstStyle/>
          <a:p>
            <a:pPr marL="285750" indent="-285750" algn="just">
              <a:spcBef>
                <a:spcPts val="0"/>
              </a:spcBef>
              <a:spcAft>
                <a:spcPts val="600"/>
              </a:spcAft>
              <a:buClrTx/>
              <a:buSzTx/>
              <a:buFont typeface="Wingdings" charset="2"/>
              <a:buChar char="Ø"/>
            </a:pPr>
            <a:r>
              <a:rPr lang="it-IT" dirty="0">
                <a:solidFill>
                  <a:srgbClr val="000000"/>
                </a:solidFill>
                <a:latin typeface="Arial"/>
              </a:rPr>
              <a:t>La seconda prova d’esame dei professionali di nuovo ordinamento, pertanto, non si comporrà più di due “</a:t>
            </a:r>
            <a:r>
              <a:rPr lang="it-IT" dirty="0" err="1">
                <a:solidFill>
                  <a:srgbClr val="000000"/>
                </a:solidFill>
                <a:latin typeface="Arial"/>
              </a:rPr>
              <a:t>sottoprove</a:t>
            </a:r>
            <a:r>
              <a:rPr lang="it-IT" dirty="0">
                <a:solidFill>
                  <a:srgbClr val="000000"/>
                </a:solidFill>
                <a:latin typeface="Arial"/>
              </a:rPr>
              <a:t>”, correlate ma in parte indipendenti, ma sarà un’unica prova integrata, di cui il ministero definirà una parte, ossia la “cornice generale di riferimento”, e la commissione, entro questa cornice, svilupperà l’altra parte, ossia le specifiche richieste per lo specifico percorso attivato dalla scuola. </a:t>
            </a:r>
          </a:p>
          <a:p>
            <a:pPr marL="285750" indent="-285750" algn="just">
              <a:spcBef>
                <a:spcPts val="0"/>
              </a:spcBef>
              <a:spcAft>
                <a:spcPts val="600"/>
              </a:spcAft>
              <a:buClrTx/>
              <a:buSzTx/>
              <a:buFont typeface="Wingdings" charset="2"/>
              <a:buChar char="Ø"/>
            </a:pPr>
            <a:r>
              <a:rPr lang="it-IT" dirty="0">
                <a:solidFill>
                  <a:srgbClr val="000000"/>
                </a:solidFill>
                <a:latin typeface="Arial"/>
              </a:rPr>
              <a:t>La parte ministeriale, ossia la “cornice generale di riferimento”, non sarà destinata direttamente ai candidati, ma alle commissioni, cui fornirà le indicazioni unitarie a livello nazionale (tipologia della prova e il/i nucleo/i tematico/i fondamentale/i d’indirizzo cui questa dovrà fare riferimento). </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3183102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Seconda prova nei nuovi professionali</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183313" cy="3559233"/>
          </a:xfrm>
        </p:spPr>
        <p:txBody>
          <a:bodyPr/>
          <a:lstStyle/>
          <a:p>
            <a:pPr algn="just">
              <a:spcBef>
                <a:spcPts val="0"/>
              </a:spcBef>
              <a:spcAft>
                <a:spcPts val="600"/>
              </a:spcAft>
            </a:pPr>
            <a:endParaRPr lang="it-IT" dirty="0">
              <a:solidFill>
                <a:schemeClr val="tx1"/>
              </a:solidFill>
            </a:endParaRPr>
          </a:p>
          <a:p>
            <a:pPr algn="just">
              <a:spcBef>
                <a:spcPts val="0"/>
              </a:spcBef>
              <a:spcAft>
                <a:spcPts val="600"/>
              </a:spcAft>
            </a:pPr>
            <a:r>
              <a:rPr lang="it-IT" dirty="0">
                <a:solidFill>
                  <a:schemeClr val="tx1"/>
                </a:solidFill>
                <a:latin typeface="+mn-lt"/>
              </a:rPr>
              <a:t>Art. 20 comma 4  </a:t>
            </a:r>
            <a:r>
              <a:rPr lang="it-IT" i="1" dirty="0">
                <a:solidFill>
                  <a:schemeClr val="tx1"/>
                </a:solidFill>
                <a:latin typeface="+mn-lt"/>
              </a:rPr>
              <a:t>Con riferimento alla prova di cui al comma 3, </a:t>
            </a:r>
            <a:r>
              <a:rPr lang="it-IT" b="1" i="1" dirty="0">
                <a:solidFill>
                  <a:schemeClr val="tx1"/>
                </a:solidFill>
                <a:latin typeface="+mn-lt"/>
              </a:rPr>
              <a:t>le commissioni declinano</a:t>
            </a:r>
            <a:r>
              <a:rPr lang="it-IT" i="1" dirty="0">
                <a:solidFill>
                  <a:schemeClr val="tx1"/>
                </a:solidFill>
                <a:latin typeface="+mn-lt"/>
              </a:rPr>
              <a:t> le indicazioni ministeriali </a:t>
            </a:r>
            <a:r>
              <a:rPr lang="it-IT" b="1" i="1" dirty="0">
                <a:solidFill>
                  <a:schemeClr val="tx1"/>
                </a:solidFill>
                <a:latin typeface="+mn-lt"/>
              </a:rPr>
              <a:t>in relazione allo specifico percorso formativo </a:t>
            </a:r>
            <a:r>
              <a:rPr lang="it-IT" i="1" dirty="0">
                <a:solidFill>
                  <a:schemeClr val="tx1"/>
                </a:solidFill>
                <a:latin typeface="+mn-lt"/>
              </a:rPr>
              <a:t>attivato (o agli specifici percorsi attivati) dall’istituzione scolastica, con riguardo al codice </a:t>
            </a:r>
            <a:r>
              <a:rPr lang="it-IT" b="1" i="1" dirty="0">
                <a:solidFill>
                  <a:schemeClr val="tx1"/>
                </a:solidFill>
                <a:latin typeface="+mn-lt"/>
              </a:rPr>
              <a:t>ATECO</a:t>
            </a:r>
            <a:r>
              <a:rPr lang="it-IT" i="1" dirty="0">
                <a:solidFill>
                  <a:schemeClr val="tx1"/>
                </a:solidFill>
                <a:latin typeface="+mn-lt"/>
              </a:rPr>
              <a:t>, in coerenza con le specificità del Piano dell’offerta formativa e </a:t>
            </a:r>
            <a:r>
              <a:rPr lang="it-IT" b="1" i="1" dirty="0">
                <a:solidFill>
                  <a:schemeClr val="tx1"/>
                </a:solidFill>
                <a:latin typeface="+mn-lt"/>
              </a:rPr>
              <a:t>tenendo conto della dotazione tecnologica e laboratoriale d’istituto</a:t>
            </a:r>
            <a:r>
              <a:rPr lang="it-IT" i="1" dirty="0">
                <a:solidFill>
                  <a:schemeClr val="tx1"/>
                </a:solidFill>
                <a:latin typeface="+mn-lt"/>
              </a:rPr>
              <a:t>, con le modalità indicate di seguito, costruendo le tracce delle prove d’esame con le modalità di cui ai seguenti commi</a:t>
            </a:r>
            <a:r>
              <a:rPr lang="it-IT" dirty="0">
                <a:solidFill>
                  <a:schemeClr val="tx1"/>
                </a:solidFill>
                <a:latin typeface="+mn-lt"/>
              </a:rPr>
              <a:t>.</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637829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39965" cy="625159"/>
          </a:xfrm>
        </p:spPr>
        <p:txBody>
          <a:bodyPr/>
          <a:lstStyle/>
          <a:p>
            <a:pPr algn="ctr">
              <a:spcBef>
                <a:spcPts val="0"/>
              </a:spcBef>
            </a:pPr>
            <a:r>
              <a:rPr lang="it-IT" sz="2000" dirty="0">
                <a:solidFill>
                  <a:srgbClr val="00B0F0"/>
                </a:solidFill>
                <a:latin typeface="+mj-lt"/>
              </a:rPr>
              <a:t>Seconda prova nei nuovi professionali - tempistica</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183313" cy="3559233"/>
          </a:xfrm>
        </p:spPr>
        <p:txBody>
          <a:bodyPr/>
          <a:lstStyle/>
          <a:p>
            <a:pPr algn="just">
              <a:spcAft>
                <a:spcPts val="600"/>
              </a:spcAft>
            </a:pPr>
            <a:r>
              <a:rPr lang="it-IT" dirty="0">
                <a:solidFill>
                  <a:schemeClr val="tx1"/>
                </a:solidFill>
                <a:latin typeface="+mn-lt"/>
              </a:rPr>
              <a:t>Riguardo alla tempistica, l’articolo 20 comma 4 specifica che:</a:t>
            </a:r>
          </a:p>
          <a:p>
            <a:pPr algn="just">
              <a:spcAft>
                <a:spcPts val="600"/>
              </a:spcAft>
            </a:pPr>
            <a:r>
              <a:rPr lang="it-IT" i="1" dirty="0">
                <a:solidFill>
                  <a:schemeClr val="tx1"/>
                </a:solidFill>
                <a:latin typeface="+mn-lt"/>
              </a:rPr>
              <a:t>La </a:t>
            </a:r>
            <a:r>
              <a:rPr lang="it-IT" b="1" i="1" dirty="0">
                <a:solidFill>
                  <a:schemeClr val="tx1"/>
                </a:solidFill>
                <a:latin typeface="+mn-lt"/>
              </a:rPr>
              <a:t>trasmissione</a:t>
            </a:r>
            <a:r>
              <a:rPr lang="it-IT" i="1" dirty="0">
                <a:solidFill>
                  <a:schemeClr val="tx1"/>
                </a:solidFill>
                <a:latin typeface="+mn-lt"/>
              </a:rPr>
              <a:t> della </a:t>
            </a:r>
            <a:r>
              <a:rPr lang="it-IT" b="1" i="1" dirty="0">
                <a:solidFill>
                  <a:schemeClr val="tx1"/>
                </a:solidFill>
                <a:latin typeface="+mn-lt"/>
              </a:rPr>
              <a:t>parte ministeriale </a:t>
            </a:r>
            <a:r>
              <a:rPr lang="it-IT" i="1" dirty="0">
                <a:solidFill>
                  <a:schemeClr val="tx1"/>
                </a:solidFill>
                <a:latin typeface="+mn-lt"/>
              </a:rPr>
              <a:t>della prova avviene tramite plico telematico, </a:t>
            </a:r>
            <a:r>
              <a:rPr lang="it-IT" b="1" i="1" dirty="0">
                <a:solidFill>
                  <a:schemeClr val="tx1"/>
                </a:solidFill>
                <a:latin typeface="+mn-lt"/>
              </a:rPr>
              <a:t>il martedì precedente il giorno di svolgimento della seconda prova</a:t>
            </a:r>
            <a:r>
              <a:rPr lang="it-IT" i="1" dirty="0">
                <a:solidFill>
                  <a:schemeClr val="tx1"/>
                </a:solidFill>
                <a:latin typeface="+mn-lt"/>
              </a:rPr>
              <a:t>. La chiave per l’apertura del plico viene fornita </a:t>
            </a:r>
            <a:r>
              <a:rPr lang="it-IT" b="1" i="1" dirty="0">
                <a:solidFill>
                  <a:schemeClr val="tx1"/>
                </a:solidFill>
                <a:latin typeface="+mn-lt"/>
              </a:rPr>
              <a:t>alle ore 8:30</a:t>
            </a:r>
            <a:r>
              <a:rPr lang="it-IT" i="1" dirty="0">
                <a:solidFill>
                  <a:schemeClr val="tx1"/>
                </a:solidFill>
                <a:latin typeface="+mn-lt"/>
              </a:rPr>
              <a:t>; le commissioni elaborano, </a:t>
            </a:r>
            <a:r>
              <a:rPr lang="it-IT" b="1" i="1" dirty="0">
                <a:solidFill>
                  <a:schemeClr val="tx1"/>
                </a:solidFill>
                <a:latin typeface="+mn-lt"/>
              </a:rPr>
              <a:t>entro il mercoledì </a:t>
            </a:r>
            <a:r>
              <a:rPr lang="it-IT" i="1" dirty="0">
                <a:solidFill>
                  <a:schemeClr val="tx1"/>
                </a:solidFill>
                <a:latin typeface="+mn-lt"/>
              </a:rPr>
              <a:t>21 giugno per la sessione ordinaria ed entro il mercoledì 6 luglio per la sessione suppletiva, </a:t>
            </a:r>
            <a:r>
              <a:rPr lang="it-IT" b="1" i="1" dirty="0">
                <a:solidFill>
                  <a:schemeClr val="tx1"/>
                </a:solidFill>
                <a:latin typeface="+mn-lt"/>
              </a:rPr>
              <a:t>tre proposte di traccia</a:t>
            </a:r>
            <a:r>
              <a:rPr lang="it-IT" i="1" dirty="0">
                <a:solidFill>
                  <a:schemeClr val="tx1"/>
                </a:solidFill>
                <a:latin typeface="+mn-lt"/>
              </a:rPr>
              <a:t>. </a:t>
            </a:r>
            <a:r>
              <a:rPr lang="it-IT" b="1" i="1" dirty="0">
                <a:solidFill>
                  <a:schemeClr val="tx1"/>
                </a:solidFill>
                <a:latin typeface="+mn-lt"/>
              </a:rPr>
              <a:t>Tra tali proposte viene sorteggiata</a:t>
            </a:r>
            <a:r>
              <a:rPr lang="it-IT" i="1" dirty="0">
                <a:solidFill>
                  <a:schemeClr val="tx1"/>
                </a:solidFill>
                <a:latin typeface="+mn-lt"/>
              </a:rPr>
              <a:t>, il giorno dello svolgimento della seconda prova scritta, la traccia che verrà svolta dai candidati.</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2584615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625159"/>
          </a:xfrm>
        </p:spPr>
        <p:txBody>
          <a:bodyPr/>
          <a:lstStyle/>
          <a:p>
            <a:pPr algn="ctr">
              <a:spcBef>
                <a:spcPts val="0"/>
              </a:spcBef>
            </a:pPr>
            <a:r>
              <a:rPr lang="it-IT" sz="2000" dirty="0">
                <a:solidFill>
                  <a:srgbClr val="00B0F0"/>
                </a:solidFill>
                <a:latin typeface="+mj-lt"/>
              </a:rPr>
              <a:t>Seconda prova nei nuovi professionali - modalità A</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183313" cy="3559233"/>
          </a:xfrm>
        </p:spPr>
        <p:txBody>
          <a:bodyPr/>
          <a:lstStyle/>
          <a:p>
            <a:pPr algn="just">
              <a:spcAft>
                <a:spcPts val="600"/>
              </a:spcAft>
            </a:pPr>
            <a:r>
              <a:rPr lang="it-IT" dirty="0">
                <a:solidFill>
                  <a:schemeClr val="tx1"/>
                </a:solidFill>
                <a:latin typeface="+mn-lt"/>
              </a:rPr>
              <a:t>L’articolo 20 comma 5 prevede due modalità di predisposizione:</a:t>
            </a:r>
          </a:p>
          <a:p>
            <a:pPr algn="just">
              <a:spcAft>
                <a:spcPts val="600"/>
              </a:spcAft>
            </a:pPr>
            <a:r>
              <a:rPr lang="it-IT" i="1" dirty="0">
                <a:solidFill>
                  <a:schemeClr val="tx1"/>
                </a:solidFill>
                <a:latin typeface="+mn-lt"/>
              </a:rPr>
              <a:t>La prova è predisposta secondo </a:t>
            </a:r>
            <a:r>
              <a:rPr lang="it-IT" b="1" i="1" dirty="0">
                <a:solidFill>
                  <a:schemeClr val="tx1"/>
                </a:solidFill>
                <a:latin typeface="+mn-lt"/>
              </a:rPr>
              <a:t>le due seguenti modalità, alternative tra loro</a:t>
            </a:r>
            <a:r>
              <a:rPr lang="it-IT" i="1" dirty="0">
                <a:solidFill>
                  <a:schemeClr val="tx1"/>
                </a:solidFill>
                <a:latin typeface="+mn-lt"/>
              </a:rPr>
              <a:t>, in relazione alla situazione presente nell’istituto:</a:t>
            </a:r>
          </a:p>
          <a:p>
            <a:pPr algn="just">
              <a:spcAft>
                <a:spcPts val="600"/>
              </a:spcAft>
            </a:pPr>
            <a:r>
              <a:rPr lang="it-IT" b="1" i="1" dirty="0">
                <a:solidFill>
                  <a:schemeClr val="tx1"/>
                </a:solidFill>
                <a:latin typeface="+mn-lt"/>
              </a:rPr>
              <a:t>A. </a:t>
            </a:r>
            <a:r>
              <a:rPr lang="it-IT" i="1" dirty="0">
                <a:solidFill>
                  <a:schemeClr val="tx1"/>
                </a:solidFill>
                <a:latin typeface="+mn-lt"/>
              </a:rPr>
              <a:t>Se nell’istituzione scolastica è presente, nell’ambito di un indirizzo, </a:t>
            </a:r>
            <a:r>
              <a:rPr lang="it-IT" b="1" i="1" dirty="0">
                <a:solidFill>
                  <a:schemeClr val="tx1"/>
                </a:solidFill>
                <a:latin typeface="+mn-lt"/>
              </a:rPr>
              <a:t>un’unica classe di un determinato percorso</a:t>
            </a:r>
            <a:r>
              <a:rPr lang="it-IT" i="1" dirty="0">
                <a:solidFill>
                  <a:schemeClr val="tx1"/>
                </a:solidFill>
                <a:latin typeface="+mn-lt"/>
              </a:rPr>
              <a:t>, l’elaborazione delle proposte di traccia è effettuata dai docenti della commissione/classe titolari degli insegnamenti di Area di indirizzo che concorrono al conseguimento delle competenze oggetto della prova, sulla base della parte ministeriale della prova, tenendo conto anche delle informazioni contenute nel documento del consiglio di classe. </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765302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625159"/>
          </a:xfrm>
        </p:spPr>
        <p:txBody>
          <a:bodyPr/>
          <a:lstStyle/>
          <a:p>
            <a:pPr algn="ctr">
              <a:spcBef>
                <a:spcPts val="0"/>
              </a:spcBef>
            </a:pPr>
            <a:r>
              <a:rPr lang="it-IT" sz="2000" dirty="0">
                <a:solidFill>
                  <a:srgbClr val="00B0F0"/>
                </a:solidFill>
                <a:latin typeface="+mj-lt"/>
              </a:rPr>
              <a:t>Seconda prova nei nuovi professionali - modalità B</a:t>
            </a:r>
            <a:endParaRPr lang="it-IT" dirty="0">
              <a:solidFill>
                <a:srgbClr val="00B0F0"/>
              </a:solidFill>
              <a:latin typeface="+mj-lt"/>
            </a:endParaRPr>
          </a:p>
        </p:txBody>
      </p:sp>
      <p:sp>
        <p:nvSpPr>
          <p:cNvPr id="3" name="Segnaposto testo 2"/>
          <p:cNvSpPr>
            <a:spLocks noGrp="1"/>
          </p:cNvSpPr>
          <p:nvPr>
            <p:ph type="body" sz="quarter" idx="11"/>
          </p:nvPr>
        </p:nvSpPr>
        <p:spPr>
          <a:xfrm>
            <a:off x="654050" y="1099335"/>
            <a:ext cx="6183313" cy="3381225"/>
          </a:xfrm>
        </p:spPr>
        <p:txBody>
          <a:bodyPr/>
          <a:lstStyle/>
          <a:p>
            <a:pPr algn="just">
              <a:spcAft>
                <a:spcPts val="600"/>
              </a:spcAft>
            </a:pPr>
            <a:r>
              <a:rPr lang="it-IT" b="1" i="1" dirty="0">
                <a:solidFill>
                  <a:schemeClr val="tx1"/>
                </a:solidFill>
                <a:latin typeface="+mn-lt"/>
              </a:rPr>
              <a:t>B. </a:t>
            </a:r>
            <a:r>
              <a:rPr lang="it-IT" i="1" dirty="0">
                <a:solidFill>
                  <a:schemeClr val="tx1"/>
                </a:solidFill>
                <a:latin typeface="+mn-lt"/>
              </a:rPr>
              <a:t>Se nell’istituzione scolastica sono presenti </a:t>
            </a:r>
            <a:r>
              <a:rPr lang="it-IT" b="1" i="1" dirty="0">
                <a:solidFill>
                  <a:schemeClr val="tx1"/>
                </a:solidFill>
                <a:latin typeface="+mn-lt"/>
              </a:rPr>
              <a:t>più classi quinte che, nell’ambito dello stesso indirizzo, seguono lo stesso percorso e hanno perciò il medesimo quadro orario</a:t>
            </a:r>
            <a:r>
              <a:rPr lang="it-IT" i="1" dirty="0">
                <a:solidFill>
                  <a:schemeClr val="tx1"/>
                </a:solidFill>
                <a:latin typeface="+mn-lt"/>
              </a:rPr>
              <a:t> (“</a:t>
            </a:r>
            <a:r>
              <a:rPr lang="it-IT" b="1" i="1" dirty="0">
                <a:solidFill>
                  <a:schemeClr val="tx1"/>
                </a:solidFill>
                <a:latin typeface="+mn-lt"/>
              </a:rPr>
              <a:t>classi parallele</a:t>
            </a:r>
            <a:r>
              <a:rPr lang="it-IT" i="1" dirty="0">
                <a:solidFill>
                  <a:schemeClr val="tx1"/>
                </a:solidFill>
                <a:latin typeface="+mn-lt"/>
              </a:rPr>
              <a:t>”), i docenti titolari degli insegnamenti di Area di indirizzo che concorrono al conseguimento delle competenze oggetto della prova di tutte le commissioni/classi coinvolte elaborano collegialmente le proposte di traccia per tali classi quinte, sulla base della parte ministeriale della prova, tenendo conto anche delle informazioni contenute nei documenti del consiglio di classe di tutte le classi coinvolte. </a:t>
            </a:r>
          </a:p>
        </p:txBody>
      </p:sp>
    </p:spTree>
    <p:extLst>
      <p:ext uri="{BB962C8B-B14F-4D97-AF65-F5344CB8AC3E}">
        <p14:creationId xmlns:p14="http://schemas.microsoft.com/office/powerpoint/2010/main" val="3268933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840485"/>
          </a:xfrm>
        </p:spPr>
        <p:txBody>
          <a:bodyPr/>
          <a:lstStyle/>
          <a:p>
            <a:pPr algn="ctr">
              <a:spcBef>
                <a:spcPts val="0"/>
              </a:spcBef>
            </a:pPr>
            <a:r>
              <a:rPr lang="it-IT" sz="2000" dirty="0">
                <a:solidFill>
                  <a:srgbClr val="00B0F0"/>
                </a:solidFill>
                <a:latin typeface="+mj-lt"/>
              </a:rPr>
              <a:t>Seconda prova nei nuovi professionali </a:t>
            </a:r>
          </a:p>
          <a:p>
            <a:pPr algn="ctr">
              <a:spcBef>
                <a:spcPts val="0"/>
              </a:spcBef>
            </a:pPr>
            <a:r>
              <a:rPr lang="it-IT" sz="2000" dirty="0">
                <a:solidFill>
                  <a:srgbClr val="00B0F0"/>
                </a:solidFill>
                <a:latin typeface="+mj-lt"/>
              </a:rPr>
              <a:t>e documento del 15 maggio</a:t>
            </a:r>
            <a:endParaRPr lang="it-IT" dirty="0">
              <a:solidFill>
                <a:srgbClr val="00B0F0"/>
              </a:solidFill>
              <a:latin typeface="+mj-lt"/>
            </a:endParaRPr>
          </a:p>
        </p:txBody>
      </p:sp>
      <p:sp>
        <p:nvSpPr>
          <p:cNvPr id="3" name="Segnaposto testo 2"/>
          <p:cNvSpPr>
            <a:spLocks noGrp="1"/>
          </p:cNvSpPr>
          <p:nvPr>
            <p:ph type="body" sz="quarter" idx="11"/>
          </p:nvPr>
        </p:nvSpPr>
        <p:spPr>
          <a:xfrm>
            <a:off x="654050" y="1672392"/>
            <a:ext cx="6366896" cy="2808168"/>
          </a:xfrm>
        </p:spPr>
        <p:txBody>
          <a:bodyPr/>
          <a:lstStyle/>
          <a:p>
            <a:pPr algn="just">
              <a:spcBef>
                <a:spcPts val="400"/>
              </a:spcBef>
            </a:pPr>
            <a:r>
              <a:rPr lang="it-IT" dirty="0">
                <a:solidFill>
                  <a:schemeClr val="tx1"/>
                </a:solidFill>
                <a:latin typeface="+mn-lt"/>
              </a:rPr>
              <a:t>L’OM specifica, sia in relazione alla modalità A e che in relazione alla modalità B che nell’elaborazione delle proposte di traccia si dovrà tener conto </a:t>
            </a:r>
            <a:r>
              <a:rPr lang="it-IT" i="1" dirty="0">
                <a:solidFill>
                  <a:schemeClr val="tx1"/>
                </a:solidFill>
                <a:latin typeface="+mn-lt"/>
              </a:rPr>
              <a:t>anche delle informazioni contenute nel documento del consiglio di classe.</a:t>
            </a:r>
          </a:p>
          <a:p>
            <a:pPr algn="just">
              <a:spcBef>
                <a:spcPts val="400"/>
              </a:spcBef>
            </a:pPr>
            <a:r>
              <a:rPr lang="it-IT" dirty="0">
                <a:solidFill>
                  <a:schemeClr val="tx1"/>
                </a:solidFill>
                <a:latin typeface="+mn-lt"/>
              </a:rPr>
              <a:t>Pertanto, </a:t>
            </a:r>
            <a:r>
              <a:rPr lang="it-IT" b="1" dirty="0">
                <a:solidFill>
                  <a:schemeClr val="tx1"/>
                </a:solidFill>
                <a:latin typeface="+mn-lt"/>
              </a:rPr>
              <a:t>è necessario inserire nel documento del 15 maggio tutte le indicazioni utili in ordine alla predisposizione della seconda prova</a:t>
            </a:r>
            <a:r>
              <a:rPr lang="it-IT" dirty="0">
                <a:solidFill>
                  <a:schemeClr val="tx1"/>
                </a:solidFill>
                <a:latin typeface="+mn-lt"/>
              </a:rPr>
              <a:t>.</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3853717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625159"/>
          </a:xfrm>
        </p:spPr>
        <p:txBody>
          <a:bodyPr/>
          <a:lstStyle/>
          <a:p>
            <a:pPr algn="ctr">
              <a:spcBef>
                <a:spcPts val="0"/>
              </a:spcBef>
            </a:pPr>
            <a:r>
              <a:rPr lang="it-IT" sz="2000" dirty="0">
                <a:solidFill>
                  <a:srgbClr val="00B0F0"/>
                </a:solidFill>
                <a:latin typeface="+mj-lt"/>
              </a:rPr>
              <a:t>Seconda prova nei nuovi professionali - durata</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357952" cy="3559233"/>
          </a:xfrm>
        </p:spPr>
        <p:txBody>
          <a:bodyPr/>
          <a:lstStyle/>
          <a:p>
            <a:pPr algn="just">
              <a:spcAft>
                <a:spcPts val="600"/>
              </a:spcAft>
            </a:pPr>
            <a:r>
              <a:rPr lang="it-IT" dirty="0">
                <a:solidFill>
                  <a:schemeClr val="tx1"/>
                </a:solidFill>
                <a:latin typeface="+mn-lt"/>
              </a:rPr>
              <a:t>L’articolo 20 comma 6 stabilisce che:</a:t>
            </a:r>
          </a:p>
          <a:p>
            <a:pPr algn="just">
              <a:spcAft>
                <a:spcPts val="600"/>
              </a:spcAft>
            </a:pPr>
            <a:r>
              <a:rPr lang="it-IT" i="1" dirty="0">
                <a:solidFill>
                  <a:schemeClr val="tx1"/>
                </a:solidFill>
                <a:latin typeface="+mn-lt"/>
              </a:rPr>
              <a:t>In fase di stesura delle proposte di traccia della prova di cui al comma 3, si procede inoltre a </a:t>
            </a:r>
            <a:r>
              <a:rPr lang="it-IT" b="1" i="1" dirty="0">
                <a:solidFill>
                  <a:schemeClr val="tx1"/>
                </a:solidFill>
                <a:latin typeface="+mn-lt"/>
              </a:rPr>
              <a:t>definire la durata della prova</a:t>
            </a:r>
            <a:r>
              <a:rPr lang="it-IT" i="1" dirty="0">
                <a:solidFill>
                  <a:schemeClr val="tx1"/>
                </a:solidFill>
                <a:latin typeface="+mn-lt"/>
              </a:rPr>
              <a:t>, nei limiti e con le modalità previste dai Quadri di riferimento, e </a:t>
            </a:r>
            <a:r>
              <a:rPr lang="it-IT" b="1" i="1" dirty="0">
                <a:solidFill>
                  <a:schemeClr val="tx1"/>
                </a:solidFill>
                <a:latin typeface="+mn-lt"/>
              </a:rPr>
              <a:t>l’eventuale prosecuzione </a:t>
            </a:r>
            <a:r>
              <a:rPr lang="it-IT" i="1" dirty="0">
                <a:solidFill>
                  <a:schemeClr val="tx1"/>
                </a:solidFill>
                <a:latin typeface="+mn-lt"/>
              </a:rPr>
              <a:t>della stessa il giorno successivo, laddove ricorrano le condizioni che consentono l’articolazione della prova in due giorni. Nel caso di articolazione della prova in due giorni, come previsto nei Quadri di riferimento, ai candidati sono fornite </a:t>
            </a:r>
            <a:r>
              <a:rPr lang="it-IT" b="1" i="1" dirty="0">
                <a:solidFill>
                  <a:schemeClr val="tx1"/>
                </a:solidFill>
                <a:latin typeface="+mn-lt"/>
              </a:rPr>
              <a:t>specifiche consegne </a:t>
            </a:r>
            <a:r>
              <a:rPr lang="it-IT" i="1" dirty="0">
                <a:solidFill>
                  <a:schemeClr val="tx1"/>
                </a:solidFill>
                <a:latin typeface="+mn-lt"/>
              </a:rPr>
              <a:t>all’inizio di </a:t>
            </a:r>
            <a:r>
              <a:rPr lang="it-IT" b="1" i="1" dirty="0">
                <a:solidFill>
                  <a:schemeClr val="tx1"/>
                </a:solidFill>
                <a:latin typeface="+mn-lt"/>
              </a:rPr>
              <a:t>ciascuna giornata </a:t>
            </a:r>
            <a:r>
              <a:rPr lang="it-IT" i="1" dirty="0">
                <a:solidFill>
                  <a:schemeClr val="tx1"/>
                </a:solidFill>
                <a:latin typeface="+mn-lt"/>
              </a:rPr>
              <a:t>d’esame. </a:t>
            </a:r>
          </a:p>
        </p:txBody>
      </p:sp>
    </p:spTree>
    <p:extLst>
      <p:ext uri="{BB962C8B-B14F-4D97-AF65-F5344CB8AC3E}">
        <p14:creationId xmlns:p14="http://schemas.microsoft.com/office/powerpoint/2010/main" val="2491673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pPr lvl="0" algn="ctr">
              <a:spcBef>
                <a:spcPts val="0"/>
              </a:spcBef>
              <a:buClrTx/>
              <a:buSzTx/>
            </a:pPr>
            <a:r>
              <a:rPr lang="it-IT" sz="2800" dirty="0">
                <a:solidFill>
                  <a:srgbClr val="00B0F0"/>
                </a:solidFill>
                <a:latin typeface="+mj-lt"/>
                <a:cs typeface="Arial"/>
                <a:sym typeface="Arial"/>
              </a:rPr>
              <a:t>Esame di Stato 2022/2023</a:t>
            </a:r>
          </a:p>
          <a:p>
            <a:endParaRPr lang="it-IT" dirty="0"/>
          </a:p>
        </p:txBody>
      </p:sp>
      <p:sp>
        <p:nvSpPr>
          <p:cNvPr id="3" name="Segnaposto testo 2"/>
          <p:cNvSpPr>
            <a:spLocks noGrp="1"/>
          </p:cNvSpPr>
          <p:nvPr>
            <p:ph type="body" sz="quarter" idx="11"/>
          </p:nvPr>
        </p:nvSpPr>
        <p:spPr>
          <a:xfrm>
            <a:off x="654050" y="1032165"/>
            <a:ext cx="6183313" cy="3448396"/>
          </a:xfrm>
        </p:spPr>
        <p:txBody>
          <a:bodyPr/>
          <a:lstStyle/>
          <a:p>
            <a:pPr lvl="0" algn="just">
              <a:spcBef>
                <a:spcPts val="0"/>
              </a:spcBef>
              <a:buClrTx/>
              <a:buSzTx/>
            </a:pPr>
            <a:r>
              <a:rPr lang="it-IT" sz="2000" dirty="0">
                <a:solidFill>
                  <a:schemeClr val="tx1"/>
                </a:solidFill>
                <a:latin typeface="Arial"/>
                <a:cs typeface="Arial"/>
                <a:sym typeface="Arial"/>
              </a:rPr>
              <a:t>L’Esame di Stato conclusivo del secondo ciclo di istruzione </a:t>
            </a:r>
            <a:r>
              <a:rPr lang="it-IT" sz="2000" b="1" dirty="0">
                <a:solidFill>
                  <a:schemeClr val="tx1"/>
                </a:solidFill>
                <a:latin typeface="Arial"/>
                <a:cs typeface="Arial"/>
                <a:sym typeface="Arial"/>
              </a:rPr>
              <a:t>torna a essere configurato secondo le disposizioni normative vigenti </a:t>
            </a:r>
            <a:r>
              <a:rPr lang="it-IT" sz="2000" dirty="0">
                <a:solidFill>
                  <a:schemeClr val="tx1"/>
                </a:solidFill>
                <a:latin typeface="Arial"/>
                <a:cs typeface="Arial"/>
                <a:sym typeface="Arial"/>
              </a:rPr>
              <a:t>(capo III del decreto legislativo 62 del 13 aprile 2017). </a:t>
            </a:r>
          </a:p>
          <a:p>
            <a:pPr lvl="0" algn="just">
              <a:spcBef>
                <a:spcPts val="0"/>
              </a:spcBef>
              <a:buClrTx/>
              <a:buSzTx/>
            </a:pPr>
            <a:endParaRPr lang="it-IT" sz="2000" dirty="0">
              <a:solidFill>
                <a:schemeClr val="tx1"/>
              </a:solidFill>
              <a:latin typeface="Arial"/>
              <a:cs typeface="Arial"/>
              <a:sym typeface="Arial"/>
            </a:endParaRPr>
          </a:p>
          <a:p>
            <a:pPr lvl="0" algn="just">
              <a:spcBef>
                <a:spcPts val="0"/>
              </a:spcBef>
              <a:buClrTx/>
              <a:buSzTx/>
            </a:pPr>
            <a:r>
              <a:rPr lang="it-IT" sz="2000" dirty="0">
                <a:solidFill>
                  <a:schemeClr val="tx1"/>
                </a:solidFill>
                <a:latin typeface="Arial"/>
                <a:cs typeface="Arial"/>
                <a:sym typeface="Arial"/>
              </a:rPr>
              <a:t>In questa presentazione si esamineranno gli </a:t>
            </a:r>
            <a:r>
              <a:rPr lang="it-IT" sz="2000" b="1" dirty="0">
                <a:solidFill>
                  <a:schemeClr val="tx1"/>
                </a:solidFill>
                <a:latin typeface="Arial"/>
                <a:cs typeface="Arial"/>
                <a:sym typeface="Arial"/>
              </a:rPr>
              <a:t>aspetti salienti</a:t>
            </a:r>
            <a:r>
              <a:rPr lang="it-IT" sz="2000" dirty="0">
                <a:solidFill>
                  <a:schemeClr val="tx1"/>
                </a:solidFill>
                <a:latin typeface="Arial"/>
                <a:cs typeface="Arial"/>
                <a:sym typeface="Arial"/>
              </a:rPr>
              <a:t> correlati all’esame, evidenziando soprattutto alcune </a:t>
            </a:r>
            <a:r>
              <a:rPr lang="it-IT" sz="2000" b="1" dirty="0">
                <a:solidFill>
                  <a:schemeClr val="tx1"/>
                </a:solidFill>
                <a:latin typeface="Arial"/>
                <a:cs typeface="Arial"/>
                <a:sym typeface="Arial"/>
              </a:rPr>
              <a:t>novità</a:t>
            </a:r>
            <a:r>
              <a:rPr lang="it-IT" sz="2000" dirty="0">
                <a:solidFill>
                  <a:schemeClr val="tx1"/>
                </a:solidFill>
                <a:latin typeface="Arial"/>
                <a:cs typeface="Arial"/>
                <a:sym typeface="Arial"/>
              </a:rPr>
              <a:t>. </a:t>
            </a:r>
          </a:p>
        </p:txBody>
      </p:sp>
    </p:spTree>
    <p:extLst>
      <p:ext uri="{BB962C8B-B14F-4D97-AF65-F5344CB8AC3E}">
        <p14:creationId xmlns:p14="http://schemas.microsoft.com/office/powerpoint/2010/main" val="37258193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956748"/>
          </a:xfrm>
        </p:spPr>
        <p:txBody>
          <a:bodyPr/>
          <a:lstStyle/>
          <a:p>
            <a:pPr algn="ctr">
              <a:spcBef>
                <a:spcPts val="0"/>
              </a:spcBef>
            </a:pPr>
            <a:r>
              <a:rPr lang="it-IT" sz="2000" dirty="0">
                <a:solidFill>
                  <a:srgbClr val="00B0F0"/>
                </a:solidFill>
                <a:latin typeface="+mj-lt"/>
              </a:rPr>
              <a:t>Seconda prova nei nuovi professionali - comunicazione</a:t>
            </a:r>
            <a:endParaRPr lang="it-IT" dirty="0">
              <a:solidFill>
                <a:srgbClr val="00B0F0"/>
              </a:solidFill>
              <a:latin typeface="+mj-lt"/>
            </a:endParaRPr>
          </a:p>
        </p:txBody>
      </p:sp>
      <p:sp>
        <p:nvSpPr>
          <p:cNvPr id="3" name="Segnaposto testo 2"/>
          <p:cNvSpPr>
            <a:spLocks noGrp="1"/>
          </p:cNvSpPr>
          <p:nvPr>
            <p:ph type="body" sz="quarter" idx="11"/>
          </p:nvPr>
        </p:nvSpPr>
        <p:spPr>
          <a:xfrm>
            <a:off x="643968" y="1356375"/>
            <a:ext cx="6357952" cy="3174842"/>
          </a:xfrm>
        </p:spPr>
        <p:txBody>
          <a:bodyPr/>
          <a:lstStyle/>
          <a:p>
            <a:pPr algn="just">
              <a:spcAft>
                <a:spcPts val="600"/>
              </a:spcAft>
            </a:pPr>
            <a:r>
              <a:rPr lang="it-IT" dirty="0">
                <a:solidFill>
                  <a:schemeClr val="tx1"/>
                </a:solidFill>
                <a:latin typeface="+mn-lt"/>
              </a:rPr>
              <a:t>Infine, l’articolo 20 comma 6 stabilisce che:</a:t>
            </a:r>
          </a:p>
          <a:p>
            <a:pPr algn="just">
              <a:spcAft>
                <a:spcPts val="600"/>
              </a:spcAft>
            </a:pPr>
            <a:r>
              <a:rPr lang="it-IT" b="1" i="1" dirty="0">
                <a:solidFill>
                  <a:schemeClr val="tx1"/>
                </a:solidFill>
                <a:latin typeface="+mn-lt"/>
              </a:rPr>
              <a:t>Le indicazioni relative alla durata della prova e alla sua eventuale articolazione in due giorni sono comunicate ai candidati </a:t>
            </a:r>
            <a:r>
              <a:rPr lang="it-IT" i="1" dirty="0">
                <a:solidFill>
                  <a:schemeClr val="tx1"/>
                </a:solidFill>
                <a:latin typeface="+mn-lt"/>
              </a:rPr>
              <a:t>tramite affissione di apposito avviso presso l’istituzione scolastica sede della commissione/classe, nonché, distintamente per ogni classe, solo e unicamente nell’area documentale riservata del registro elettronico, cui accedono gli studenti della classe di riferimento.</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4281466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956748"/>
          </a:xfrm>
        </p:spPr>
        <p:txBody>
          <a:bodyPr/>
          <a:lstStyle/>
          <a:p>
            <a:pPr algn="ctr">
              <a:spcBef>
                <a:spcPts val="0"/>
              </a:spcBef>
            </a:pPr>
            <a:r>
              <a:rPr lang="it-IT" sz="2000" dirty="0">
                <a:solidFill>
                  <a:srgbClr val="00B0F0"/>
                </a:solidFill>
                <a:latin typeface="+mj-lt"/>
              </a:rPr>
              <a:t>Seconda prova nei nuovi professionali - gestione di eventuali incompatibilità nelle classi parallele</a:t>
            </a:r>
            <a:endParaRPr lang="it-IT" dirty="0">
              <a:solidFill>
                <a:srgbClr val="00B0F0"/>
              </a:solidFill>
              <a:latin typeface="+mj-lt"/>
            </a:endParaRPr>
          </a:p>
        </p:txBody>
      </p:sp>
      <p:sp>
        <p:nvSpPr>
          <p:cNvPr id="3" name="Segnaposto testo 2"/>
          <p:cNvSpPr>
            <a:spLocks noGrp="1"/>
          </p:cNvSpPr>
          <p:nvPr>
            <p:ph type="body" sz="quarter" idx="11"/>
          </p:nvPr>
        </p:nvSpPr>
        <p:spPr>
          <a:xfrm>
            <a:off x="609331" y="1261002"/>
            <a:ext cx="6357952" cy="3505743"/>
          </a:xfrm>
        </p:spPr>
        <p:txBody>
          <a:bodyPr/>
          <a:lstStyle/>
          <a:p>
            <a:pPr algn="just">
              <a:spcAft>
                <a:spcPts val="400"/>
              </a:spcAft>
            </a:pPr>
            <a:r>
              <a:rPr lang="it-IT" dirty="0">
                <a:solidFill>
                  <a:schemeClr val="tx1"/>
                </a:solidFill>
                <a:latin typeface="+mn-lt"/>
              </a:rPr>
              <a:t>L’articolo 16 comma 6 fornisce indicazioni specifiche:</a:t>
            </a:r>
          </a:p>
          <a:p>
            <a:pPr algn="just">
              <a:spcBef>
                <a:spcPts val="0"/>
              </a:spcBef>
              <a:spcAft>
                <a:spcPts val="400"/>
              </a:spcAft>
            </a:pPr>
            <a:r>
              <a:rPr lang="it-IT" i="1" dirty="0">
                <a:solidFill>
                  <a:schemeClr val="tx1"/>
                </a:solidFill>
                <a:latin typeface="+mn-lt"/>
              </a:rPr>
              <a:t>Negli istituti professionali di nuovo ordinamento, in relazione alla modalità di predisposizione della traccia della seconda prova scritta, tutti i docenti coinvolti nella procedura dichiarano obbligatoriamente per iscritto:</a:t>
            </a:r>
          </a:p>
          <a:p>
            <a:pPr algn="just">
              <a:spcBef>
                <a:spcPts val="0"/>
              </a:spcBef>
              <a:spcAft>
                <a:spcPts val="400"/>
              </a:spcAft>
            </a:pPr>
            <a:r>
              <a:rPr lang="it-IT" i="1" dirty="0">
                <a:solidFill>
                  <a:schemeClr val="tx1"/>
                </a:solidFill>
                <a:latin typeface="+mn-lt"/>
              </a:rPr>
              <a:t>a) se nell’anno scolastico corrente abbiano o meno </a:t>
            </a:r>
            <a:r>
              <a:rPr lang="it-IT" b="1" i="1" dirty="0">
                <a:solidFill>
                  <a:schemeClr val="tx1"/>
                </a:solidFill>
                <a:latin typeface="+mn-lt"/>
              </a:rPr>
              <a:t>istruito privatamente </a:t>
            </a:r>
            <a:r>
              <a:rPr lang="it-IT" i="1" dirty="0">
                <a:solidFill>
                  <a:schemeClr val="tx1"/>
                </a:solidFill>
                <a:latin typeface="+mn-lt"/>
              </a:rPr>
              <a:t>uno o più candidati assegnati alle altre commissioni/classi coinvolte nella predisposizione e nella somministrazione della prova;</a:t>
            </a:r>
          </a:p>
          <a:p>
            <a:pPr algn="just">
              <a:spcBef>
                <a:spcPts val="0"/>
              </a:spcBef>
              <a:spcAft>
                <a:spcPts val="400"/>
              </a:spcAft>
            </a:pPr>
            <a:r>
              <a:rPr lang="it-IT" i="1" dirty="0">
                <a:solidFill>
                  <a:schemeClr val="tx1"/>
                </a:solidFill>
                <a:latin typeface="+mn-lt"/>
              </a:rPr>
              <a:t>b) se abbiano o meno </a:t>
            </a:r>
            <a:r>
              <a:rPr lang="it-IT" b="1" i="1" dirty="0">
                <a:solidFill>
                  <a:schemeClr val="tx1"/>
                </a:solidFill>
                <a:latin typeface="+mn-lt"/>
              </a:rPr>
              <a:t>rapporti di parentela e di affinità </a:t>
            </a:r>
            <a:r>
              <a:rPr lang="it-IT" i="1" dirty="0">
                <a:solidFill>
                  <a:schemeClr val="tx1"/>
                </a:solidFill>
                <a:latin typeface="+mn-lt"/>
              </a:rPr>
              <a:t>entro il quarto grado ovvero di coniugio, unione civile o convivenza di fatto con candidati assegnati ad altre commissioni/classi coinvolte nella predisposizione e nella somministrazione della prova.</a:t>
            </a:r>
          </a:p>
          <a:p>
            <a:pPr>
              <a:spcBef>
                <a:spcPts val="0"/>
              </a:spcBef>
              <a:spcAft>
                <a:spcPts val="600"/>
              </a:spcAft>
            </a:pPr>
            <a:r>
              <a:rPr lang="it-IT" i="1" dirty="0">
                <a:solidFill>
                  <a:schemeClr val="tx1"/>
                </a:solidFill>
              </a:rPr>
              <a:t>.</a:t>
            </a:r>
            <a:endParaRPr lang="it-IT" dirty="0">
              <a:solidFill>
                <a:schemeClr val="tx1"/>
              </a:solidFill>
            </a:endParaRP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1570107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956748"/>
          </a:xfrm>
        </p:spPr>
        <p:txBody>
          <a:bodyPr/>
          <a:lstStyle/>
          <a:p>
            <a:pPr algn="ctr">
              <a:spcBef>
                <a:spcPts val="0"/>
              </a:spcBef>
            </a:pPr>
            <a:r>
              <a:rPr lang="it-IT" sz="2000" dirty="0">
                <a:solidFill>
                  <a:srgbClr val="00B0F0"/>
                </a:solidFill>
                <a:latin typeface="+mj-lt"/>
              </a:rPr>
              <a:t>Seconda prova nei nuovi professionali - gestione di eventuali incompatibilità nelle classi parallele</a:t>
            </a:r>
            <a:endParaRPr lang="it-IT" dirty="0">
              <a:solidFill>
                <a:srgbClr val="00B0F0"/>
              </a:solidFill>
              <a:latin typeface="+mj-lt"/>
            </a:endParaRPr>
          </a:p>
        </p:txBody>
      </p:sp>
      <p:sp>
        <p:nvSpPr>
          <p:cNvPr id="3" name="Segnaposto testo 2"/>
          <p:cNvSpPr>
            <a:spLocks noGrp="1"/>
          </p:cNvSpPr>
          <p:nvPr>
            <p:ph type="body" sz="quarter" idx="11"/>
          </p:nvPr>
        </p:nvSpPr>
        <p:spPr>
          <a:xfrm>
            <a:off x="609331" y="1261002"/>
            <a:ext cx="6357952" cy="3505743"/>
          </a:xfrm>
        </p:spPr>
        <p:txBody>
          <a:bodyPr/>
          <a:lstStyle/>
          <a:p>
            <a:pPr>
              <a:spcAft>
                <a:spcPts val="600"/>
              </a:spcAft>
            </a:pPr>
            <a:r>
              <a:rPr lang="it-IT" dirty="0">
                <a:solidFill>
                  <a:schemeClr val="tx1"/>
                </a:solidFill>
                <a:latin typeface="+mn-lt"/>
              </a:rPr>
              <a:t>L’articolo 16 comma 6 fornisce indicazioni specifiche:</a:t>
            </a:r>
          </a:p>
          <a:p>
            <a:pPr>
              <a:spcBef>
                <a:spcPts val="0"/>
              </a:spcBef>
              <a:spcAft>
                <a:spcPts val="600"/>
              </a:spcAft>
            </a:pPr>
            <a:r>
              <a:rPr lang="it-IT" i="1" dirty="0">
                <a:solidFill>
                  <a:schemeClr val="tx1"/>
                </a:solidFill>
                <a:latin typeface="+mn-lt"/>
              </a:rPr>
              <a:t>Nei casi di </a:t>
            </a:r>
            <a:r>
              <a:rPr lang="it-IT" b="1" i="1" dirty="0">
                <a:solidFill>
                  <a:schemeClr val="tx1"/>
                </a:solidFill>
                <a:latin typeface="+mn-lt"/>
              </a:rPr>
              <a:t>dichiarazione affermativa, ai sensi della lettera a), il docente si astiene </a:t>
            </a:r>
            <a:r>
              <a:rPr lang="it-IT" i="1" dirty="0">
                <a:solidFill>
                  <a:schemeClr val="tx1"/>
                </a:solidFill>
                <a:latin typeface="+mn-lt"/>
              </a:rPr>
              <a:t>dal partecipare ai lavori collegiali. Nei casi di </a:t>
            </a:r>
            <a:r>
              <a:rPr lang="it-IT" b="1" i="1" dirty="0">
                <a:solidFill>
                  <a:schemeClr val="tx1"/>
                </a:solidFill>
                <a:latin typeface="+mn-lt"/>
              </a:rPr>
              <a:t>dichiarazione affermativa ai sensi della lettera b)</a:t>
            </a:r>
            <a:r>
              <a:rPr lang="it-IT" i="1" dirty="0">
                <a:solidFill>
                  <a:schemeClr val="tx1"/>
                </a:solidFill>
                <a:latin typeface="+mn-lt"/>
              </a:rPr>
              <a:t>, il presidente della commissione di cui il commissario è membro, sentito il presidente della commissione cui è assegnato il candidato coinvolto, può </a:t>
            </a:r>
            <a:r>
              <a:rPr lang="it-IT" b="1" i="1" dirty="0">
                <a:solidFill>
                  <a:schemeClr val="tx1"/>
                </a:solidFill>
                <a:latin typeface="+mn-lt"/>
              </a:rPr>
              <a:t>disporre motivata deroga </a:t>
            </a:r>
            <a:r>
              <a:rPr lang="it-IT" i="1" dirty="0">
                <a:solidFill>
                  <a:schemeClr val="tx1"/>
                </a:solidFill>
                <a:latin typeface="+mn-lt"/>
              </a:rPr>
              <a:t>all’incompatibilità</a:t>
            </a:r>
            <a:r>
              <a:rPr lang="it-IT" i="1" dirty="0">
                <a:solidFill>
                  <a:schemeClr val="tx1"/>
                </a:solidFill>
              </a:rPr>
              <a:t>.</a:t>
            </a:r>
            <a:endParaRPr lang="it-IT" dirty="0">
              <a:solidFill>
                <a:schemeClr val="tx1"/>
              </a:solidFill>
            </a:endParaRP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539078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44203" cy="758879"/>
          </a:xfrm>
        </p:spPr>
        <p:txBody>
          <a:bodyPr/>
          <a:lstStyle/>
          <a:p>
            <a:pPr algn="ctr">
              <a:spcBef>
                <a:spcPts val="0"/>
              </a:spcBef>
            </a:pPr>
            <a:r>
              <a:rPr lang="it-IT" sz="2000" dirty="0">
                <a:solidFill>
                  <a:srgbClr val="00B0F0"/>
                </a:solidFill>
                <a:latin typeface="+mj-lt"/>
              </a:rPr>
              <a:t>Seconda prova scritta </a:t>
            </a:r>
          </a:p>
          <a:p>
            <a:pPr algn="ctr">
              <a:spcBef>
                <a:spcPts val="0"/>
              </a:spcBef>
            </a:pPr>
            <a:r>
              <a:rPr lang="it-IT" sz="2000" dirty="0">
                <a:solidFill>
                  <a:srgbClr val="00B0F0"/>
                </a:solidFill>
                <a:latin typeface="+mj-lt"/>
              </a:rPr>
              <a:t>Istituti professionali </a:t>
            </a:r>
            <a:r>
              <a:rPr lang="it-IT" sz="2000" dirty="0" err="1">
                <a:solidFill>
                  <a:srgbClr val="00B0F0"/>
                </a:solidFill>
                <a:latin typeface="+mj-lt"/>
              </a:rPr>
              <a:t>IdA</a:t>
            </a:r>
            <a:r>
              <a:rPr lang="it-IT" sz="2000" dirty="0">
                <a:solidFill>
                  <a:srgbClr val="00B0F0"/>
                </a:solidFill>
                <a:latin typeface="+mj-lt"/>
              </a:rPr>
              <a:t> (previgente ordinamento)</a:t>
            </a:r>
            <a:endParaRPr lang="it-IT" dirty="0">
              <a:solidFill>
                <a:srgbClr val="00B0F0"/>
              </a:solidFill>
              <a:latin typeface="+mj-lt"/>
            </a:endParaRPr>
          </a:p>
        </p:txBody>
      </p:sp>
      <p:sp>
        <p:nvSpPr>
          <p:cNvPr id="3" name="Segnaposto testo 2"/>
          <p:cNvSpPr>
            <a:spLocks noGrp="1"/>
          </p:cNvSpPr>
          <p:nvPr>
            <p:ph type="body" sz="quarter" idx="11"/>
          </p:nvPr>
        </p:nvSpPr>
        <p:spPr>
          <a:xfrm>
            <a:off x="654050" y="1233055"/>
            <a:ext cx="6183313" cy="3247505"/>
          </a:xfrm>
        </p:spPr>
        <p:txBody>
          <a:bodyPr/>
          <a:lstStyle/>
          <a:p>
            <a:pPr lvl="0" algn="just">
              <a:spcBef>
                <a:spcPts val="0"/>
              </a:spcBef>
              <a:spcAft>
                <a:spcPts val="600"/>
              </a:spcAft>
              <a:buClrTx/>
              <a:buSzTx/>
            </a:pPr>
            <a:r>
              <a:rPr lang="it-IT" dirty="0">
                <a:solidFill>
                  <a:srgbClr val="000000"/>
                </a:solidFill>
                <a:latin typeface="Arial"/>
              </a:rPr>
              <a:t>Nei percorsi di secondo livello dell’istruzione professionale, </a:t>
            </a:r>
            <a:r>
              <a:rPr lang="it-IT" b="1" dirty="0">
                <a:solidFill>
                  <a:srgbClr val="000000"/>
                </a:solidFill>
                <a:latin typeface="Arial"/>
              </a:rPr>
              <a:t>che fanno riferimento al previgente ordinamento</a:t>
            </a:r>
            <a:r>
              <a:rPr lang="it-IT" dirty="0">
                <a:solidFill>
                  <a:srgbClr val="000000"/>
                </a:solidFill>
                <a:latin typeface="Arial"/>
              </a:rPr>
              <a:t>, la seconda prova d’esame è costituita, </a:t>
            </a:r>
            <a:r>
              <a:rPr lang="it-IT" b="1" dirty="0">
                <a:solidFill>
                  <a:srgbClr val="000000"/>
                </a:solidFill>
                <a:latin typeface="Arial"/>
              </a:rPr>
              <a:t>come nel 2019</a:t>
            </a:r>
            <a:r>
              <a:rPr lang="it-IT" dirty="0">
                <a:solidFill>
                  <a:srgbClr val="000000"/>
                </a:solidFill>
                <a:latin typeface="Arial"/>
              </a:rPr>
              <a:t>, da una prima parte nazionale della traccia, inviata tramite plico telematico, e da una seconda parte elaborata dalle commissioni, in coerenza con quanto previsto dai quadri di riferimento di cui al </a:t>
            </a:r>
            <a:r>
              <a:rPr lang="it-IT" dirty="0" err="1">
                <a:solidFill>
                  <a:srgbClr val="000000"/>
                </a:solidFill>
                <a:latin typeface="Arial"/>
              </a:rPr>
              <a:t>d.m.</a:t>
            </a:r>
            <a:r>
              <a:rPr lang="it-IT" dirty="0">
                <a:solidFill>
                  <a:srgbClr val="000000"/>
                </a:solidFill>
                <a:latin typeface="Arial"/>
              </a:rPr>
              <a:t> 769 del 2018. </a:t>
            </a:r>
          </a:p>
          <a:p>
            <a:pPr lvl="0" algn="just">
              <a:spcBef>
                <a:spcPts val="0"/>
              </a:spcBef>
              <a:spcAft>
                <a:spcPts val="600"/>
              </a:spcAft>
              <a:buClrTx/>
              <a:buSzTx/>
            </a:pPr>
            <a:r>
              <a:rPr lang="it-IT" dirty="0">
                <a:solidFill>
                  <a:srgbClr val="000000"/>
                </a:solidFill>
                <a:latin typeface="Arial"/>
              </a:rPr>
              <a:t>L’articolo 20 comma 8 contiene disposizioni in merito.</a:t>
            </a:r>
          </a:p>
        </p:txBody>
      </p:sp>
    </p:spTree>
    <p:extLst>
      <p:ext uri="{BB962C8B-B14F-4D97-AF65-F5344CB8AC3E}">
        <p14:creationId xmlns:p14="http://schemas.microsoft.com/office/powerpoint/2010/main" val="31920836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Seconda prova scritta </a:t>
            </a:r>
          </a:p>
          <a:p>
            <a:pPr algn="ctr">
              <a:spcBef>
                <a:spcPts val="0"/>
              </a:spcBef>
            </a:pPr>
            <a:r>
              <a:rPr lang="it-IT" sz="2000" dirty="0">
                <a:solidFill>
                  <a:srgbClr val="00B0F0"/>
                </a:solidFill>
                <a:latin typeface="+mj-lt"/>
              </a:rPr>
              <a:t>Trento e Bolzano corsi annuali</a:t>
            </a:r>
            <a:endParaRPr lang="it-IT" dirty="0">
              <a:solidFill>
                <a:srgbClr val="00B0F0"/>
              </a:solidFill>
              <a:latin typeface="+mj-lt"/>
            </a:endParaRPr>
          </a:p>
        </p:txBody>
      </p:sp>
      <p:sp>
        <p:nvSpPr>
          <p:cNvPr id="3" name="Segnaposto testo 2"/>
          <p:cNvSpPr>
            <a:spLocks noGrp="1"/>
          </p:cNvSpPr>
          <p:nvPr>
            <p:ph type="body" sz="quarter" idx="11"/>
          </p:nvPr>
        </p:nvSpPr>
        <p:spPr>
          <a:xfrm>
            <a:off x="654050" y="1233055"/>
            <a:ext cx="6183313" cy="3247505"/>
          </a:xfrm>
        </p:spPr>
        <p:txBody>
          <a:bodyPr/>
          <a:lstStyle/>
          <a:p>
            <a:pPr lvl="0" algn="just">
              <a:spcBef>
                <a:spcPts val="0"/>
              </a:spcBef>
              <a:spcAft>
                <a:spcPts val="600"/>
              </a:spcAft>
              <a:buClrTx/>
              <a:buSzTx/>
            </a:pPr>
            <a:r>
              <a:rPr lang="it-IT" dirty="0">
                <a:solidFill>
                  <a:srgbClr val="000000"/>
                </a:solidFill>
                <a:latin typeface="Arial"/>
              </a:rPr>
              <a:t>Nelle Province autonome di Trento e di Bolzano, per i corsi annuali, di cui all’art. 3, comma 1,</a:t>
            </a:r>
          </a:p>
          <a:p>
            <a:pPr lvl="0" algn="just">
              <a:spcBef>
                <a:spcPts val="0"/>
              </a:spcBef>
              <a:spcAft>
                <a:spcPts val="600"/>
              </a:spcAft>
              <a:buClrTx/>
              <a:buSzTx/>
            </a:pPr>
            <a:r>
              <a:rPr lang="it-IT" dirty="0">
                <a:solidFill>
                  <a:srgbClr val="000000"/>
                </a:solidFill>
                <a:latin typeface="Arial"/>
              </a:rPr>
              <a:t>lettera c), sub ii, le commissioni:</a:t>
            </a:r>
          </a:p>
          <a:p>
            <a:pPr lvl="0" algn="just">
              <a:spcBef>
                <a:spcPts val="0"/>
              </a:spcBef>
              <a:spcAft>
                <a:spcPts val="600"/>
              </a:spcAft>
              <a:buClrTx/>
              <a:buSzTx/>
            </a:pPr>
            <a:r>
              <a:rPr lang="it-IT" dirty="0">
                <a:solidFill>
                  <a:srgbClr val="000000"/>
                </a:solidFill>
                <a:latin typeface="Arial"/>
              </a:rPr>
              <a:t>- assumono/predispongono la seconda prova tenendo conto dei risultati di apprendimento specifici e caratterizzanti i piani di studio del corso annuale;</a:t>
            </a:r>
          </a:p>
          <a:p>
            <a:pPr lvl="0" algn="just">
              <a:spcBef>
                <a:spcPts val="0"/>
              </a:spcBef>
              <a:spcAft>
                <a:spcPts val="600"/>
              </a:spcAft>
              <a:buClrTx/>
              <a:buSzTx/>
            </a:pPr>
            <a:r>
              <a:rPr lang="it-IT" dirty="0">
                <a:solidFill>
                  <a:srgbClr val="000000"/>
                </a:solidFill>
                <a:latin typeface="Arial"/>
              </a:rPr>
              <a:t>- in sede di riunione preliminare definiscono le modalità organizzative per lo svolgimento della prova, che può essere svolta in uno o due giorni; le modalità organizzative e gli orari di svolgimento sono comunicati ai candidati il giorno della prima prova.</a:t>
            </a:r>
          </a:p>
        </p:txBody>
      </p:sp>
    </p:spTree>
    <p:extLst>
      <p:ext uri="{BB962C8B-B14F-4D97-AF65-F5344CB8AC3E}">
        <p14:creationId xmlns:p14="http://schemas.microsoft.com/office/powerpoint/2010/main" val="26334598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Correzione e valutazione prove scritte</a:t>
            </a:r>
            <a:endParaRPr lang="it-IT" dirty="0">
              <a:solidFill>
                <a:srgbClr val="00B0F0"/>
              </a:solidFill>
              <a:latin typeface="+mj-lt"/>
            </a:endParaRPr>
          </a:p>
        </p:txBody>
      </p:sp>
      <p:sp>
        <p:nvSpPr>
          <p:cNvPr id="3" name="Segnaposto testo 2"/>
          <p:cNvSpPr>
            <a:spLocks noGrp="1"/>
          </p:cNvSpPr>
          <p:nvPr>
            <p:ph type="body" sz="quarter" idx="11"/>
          </p:nvPr>
        </p:nvSpPr>
        <p:spPr>
          <a:xfrm>
            <a:off x="654050" y="962891"/>
            <a:ext cx="6183313" cy="3517669"/>
          </a:xfrm>
        </p:spPr>
        <p:txBody>
          <a:bodyPr/>
          <a:lstStyle/>
          <a:p>
            <a:pPr marL="285750" indent="-285750" algn="just">
              <a:spcBef>
                <a:spcPts val="0"/>
              </a:spcBef>
              <a:spcAft>
                <a:spcPts val="600"/>
              </a:spcAft>
              <a:buClrTx/>
              <a:buSzTx/>
              <a:buFont typeface="Wingdings" panose="05000000000000000000" pitchFamily="2" charset="2"/>
              <a:buChar char="Ø"/>
            </a:pPr>
            <a:r>
              <a:rPr lang="it-IT" i="1" dirty="0">
                <a:solidFill>
                  <a:srgbClr val="000000"/>
                </a:solidFill>
                <a:latin typeface="Arial"/>
              </a:rPr>
              <a:t>La commissione/classe è tenuta a iniziare la correzione e valutazione delle prove scritte </a:t>
            </a:r>
            <a:r>
              <a:rPr lang="it-IT" b="1" i="1" dirty="0">
                <a:solidFill>
                  <a:srgbClr val="000000"/>
                </a:solidFill>
                <a:latin typeface="Arial"/>
              </a:rPr>
              <a:t>al termine della seconda prova</a:t>
            </a:r>
            <a:r>
              <a:rPr lang="it-IT" i="1" dirty="0">
                <a:solidFill>
                  <a:srgbClr val="000000"/>
                </a:solidFill>
                <a:latin typeface="Arial"/>
              </a:rPr>
              <a:t>, dedicando un </a:t>
            </a:r>
            <a:r>
              <a:rPr lang="it-IT" b="1" i="1" dirty="0">
                <a:solidFill>
                  <a:srgbClr val="000000"/>
                </a:solidFill>
                <a:latin typeface="Arial"/>
              </a:rPr>
              <a:t>numero di giorni congruo</a:t>
            </a:r>
            <a:r>
              <a:rPr lang="it-IT" i="1" dirty="0">
                <a:solidFill>
                  <a:srgbClr val="000000"/>
                </a:solidFill>
                <a:latin typeface="Arial"/>
              </a:rPr>
              <a:t> rispetto al numero dei candidati da esaminare</a:t>
            </a:r>
            <a:r>
              <a:rPr lang="it-IT" dirty="0">
                <a:solidFill>
                  <a:srgbClr val="000000"/>
                </a:solidFill>
                <a:latin typeface="Arial"/>
              </a:rPr>
              <a:t>. Art 21 c. 1</a:t>
            </a:r>
          </a:p>
          <a:p>
            <a:pPr marL="285750" indent="-285750" algn="just">
              <a:spcBef>
                <a:spcPts val="0"/>
              </a:spcBef>
              <a:spcAft>
                <a:spcPts val="600"/>
              </a:spcAft>
              <a:buClrTx/>
              <a:buSzTx/>
              <a:buFont typeface="Wingdings" panose="05000000000000000000" pitchFamily="2" charset="2"/>
              <a:buChar char="Ø"/>
            </a:pPr>
            <a:r>
              <a:rPr lang="it-IT" i="1" dirty="0">
                <a:solidFill>
                  <a:srgbClr val="000000"/>
                </a:solidFill>
                <a:latin typeface="Arial"/>
              </a:rPr>
              <a:t>Le commissioni possono procedere alla </a:t>
            </a:r>
            <a:r>
              <a:rPr lang="it-IT" b="1" i="1" dirty="0">
                <a:solidFill>
                  <a:srgbClr val="000000"/>
                </a:solidFill>
                <a:latin typeface="Arial"/>
              </a:rPr>
              <a:t>correzione</a:t>
            </a:r>
            <a:r>
              <a:rPr lang="it-IT" i="1" dirty="0">
                <a:solidFill>
                  <a:srgbClr val="000000"/>
                </a:solidFill>
                <a:latin typeface="Arial"/>
              </a:rPr>
              <a:t> delle prove scritte </a:t>
            </a:r>
            <a:r>
              <a:rPr lang="it-IT" b="1" i="1" dirty="0">
                <a:solidFill>
                  <a:srgbClr val="000000"/>
                </a:solidFill>
                <a:latin typeface="Arial"/>
              </a:rPr>
              <a:t>operando per aree disciplinari</a:t>
            </a:r>
            <a:r>
              <a:rPr lang="it-IT" b="1" dirty="0">
                <a:solidFill>
                  <a:srgbClr val="000000"/>
                </a:solidFill>
                <a:latin typeface="Arial"/>
              </a:rPr>
              <a:t>. </a:t>
            </a:r>
            <a:r>
              <a:rPr lang="it-IT" dirty="0">
                <a:solidFill>
                  <a:srgbClr val="000000"/>
                </a:solidFill>
                <a:latin typeface="Arial"/>
              </a:rPr>
              <a:t>Art 21 c. 4</a:t>
            </a:r>
          </a:p>
          <a:p>
            <a:pPr marL="285750" lvl="0" indent="-285750" algn="just">
              <a:spcBef>
                <a:spcPts val="0"/>
              </a:spcBef>
              <a:spcAft>
                <a:spcPts val="600"/>
              </a:spcAft>
              <a:buClrTx/>
              <a:buSzTx/>
              <a:buFont typeface="Wingdings" panose="05000000000000000000" pitchFamily="2" charset="2"/>
              <a:buChar char="Ø"/>
            </a:pPr>
            <a:r>
              <a:rPr lang="it-IT" dirty="0">
                <a:solidFill>
                  <a:srgbClr val="000000"/>
                </a:solidFill>
                <a:latin typeface="Arial"/>
              </a:rPr>
              <a:t>Nei </a:t>
            </a:r>
            <a:r>
              <a:rPr lang="it-IT" b="1" dirty="0">
                <a:solidFill>
                  <a:srgbClr val="000000"/>
                </a:solidFill>
                <a:latin typeface="Arial"/>
              </a:rPr>
              <a:t>Quadri di riferimento </a:t>
            </a:r>
            <a:r>
              <a:rPr lang="it-IT" dirty="0">
                <a:solidFill>
                  <a:srgbClr val="000000"/>
                </a:solidFill>
                <a:latin typeface="Arial"/>
              </a:rPr>
              <a:t>sono presenti </a:t>
            </a:r>
            <a:r>
              <a:rPr lang="it-IT" b="1" dirty="0">
                <a:solidFill>
                  <a:srgbClr val="000000"/>
                </a:solidFill>
                <a:latin typeface="Arial"/>
              </a:rPr>
              <a:t>Griglie di valutazione </a:t>
            </a:r>
            <a:r>
              <a:rPr lang="it-IT" dirty="0">
                <a:solidFill>
                  <a:srgbClr val="000000"/>
                </a:solidFill>
                <a:latin typeface="Arial"/>
              </a:rPr>
              <a:t>con indicatori; ad ogni indicatore è assegnato un punteggio massimo.</a:t>
            </a:r>
          </a:p>
          <a:p>
            <a:pPr marL="285750" lvl="0" indent="-285750" algn="just">
              <a:spcBef>
                <a:spcPts val="0"/>
              </a:spcBef>
              <a:spcAft>
                <a:spcPts val="600"/>
              </a:spcAft>
              <a:buClrTx/>
              <a:buSzTx/>
              <a:buFont typeface="Wingdings" panose="05000000000000000000" pitchFamily="2" charset="2"/>
              <a:buChar char="Ø"/>
            </a:pPr>
            <a:r>
              <a:rPr lang="it-IT" dirty="0">
                <a:solidFill>
                  <a:srgbClr val="000000"/>
                </a:solidFill>
                <a:latin typeface="Arial"/>
              </a:rPr>
              <a:t>La commissione </a:t>
            </a:r>
            <a:r>
              <a:rPr lang="it-IT" b="1" dirty="0">
                <a:solidFill>
                  <a:srgbClr val="000000"/>
                </a:solidFill>
                <a:latin typeface="Arial"/>
              </a:rPr>
              <a:t>deve declinare gli indicatori in descrittori </a:t>
            </a:r>
            <a:r>
              <a:rPr lang="it-IT" dirty="0">
                <a:solidFill>
                  <a:srgbClr val="000000"/>
                </a:solidFill>
                <a:latin typeface="Arial"/>
              </a:rPr>
              <a:t>costruendo gli strumenti di valutazione delle prove.</a:t>
            </a:r>
          </a:p>
        </p:txBody>
      </p:sp>
    </p:spTree>
    <p:extLst>
      <p:ext uri="{BB962C8B-B14F-4D97-AF65-F5344CB8AC3E}">
        <p14:creationId xmlns:p14="http://schemas.microsoft.com/office/powerpoint/2010/main" val="17341358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381000"/>
            <a:ext cx="6113123" cy="718335"/>
          </a:xfrm>
        </p:spPr>
        <p:txBody>
          <a:bodyPr/>
          <a:lstStyle/>
          <a:p>
            <a:pPr algn="ctr">
              <a:spcBef>
                <a:spcPts val="0"/>
              </a:spcBef>
            </a:pPr>
            <a:r>
              <a:rPr lang="it-IT" sz="2000" dirty="0">
                <a:solidFill>
                  <a:srgbClr val="00B0F0"/>
                </a:solidFill>
                <a:latin typeface="+mj-lt"/>
              </a:rPr>
              <a:t>Approfondimento: Griglia di valutazione </a:t>
            </a:r>
          </a:p>
          <a:p>
            <a:pPr algn="ctr">
              <a:spcBef>
                <a:spcPts val="0"/>
              </a:spcBef>
            </a:pPr>
            <a:r>
              <a:rPr lang="it-IT" sz="2000" dirty="0">
                <a:solidFill>
                  <a:srgbClr val="00B0F0"/>
                </a:solidFill>
                <a:latin typeface="+mj-lt"/>
              </a:rPr>
              <a:t>prima prova scritta (</a:t>
            </a:r>
            <a:r>
              <a:rPr lang="it-IT" sz="2000" dirty="0" err="1">
                <a:solidFill>
                  <a:srgbClr val="00B0F0"/>
                </a:solidFill>
                <a:latin typeface="+mj-lt"/>
              </a:rPr>
              <a:t>QdR</a:t>
            </a:r>
            <a:r>
              <a:rPr lang="it-IT" sz="2000" dirty="0">
                <a:solidFill>
                  <a:srgbClr val="00B0F0"/>
                </a:solidFill>
                <a:latin typeface="+mj-lt"/>
              </a:rPr>
              <a:t> </a:t>
            </a:r>
            <a:r>
              <a:rPr lang="it-IT" sz="2000" dirty="0" err="1">
                <a:solidFill>
                  <a:srgbClr val="00B0F0"/>
                </a:solidFill>
                <a:latin typeface="+mj-lt"/>
              </a:rPr>
              <a:t>all</a:t>
            </a:r>
            <a:r>
              <a:rPr lang="it-IT" sz="2000" dirty="0">
                <a:solidFill>
                  <a:srgbClr val="00B0F0"/>
                </a:solidFill>
                <a:latin typeface="+mj-lt"/>
              </a:rPr>
              <a:t> </a:t>
            </a:r>
            <a:r>
              <a:rPr lang="it-IT" sz="2000" dirty="0" err="1">
                <a:solidFill>
                  <a:srgbClr val="00B0F0"/>
                </a:solidFill>
                <a:latin typeface="+mj-lt"/>
              </a:rPr>
              <a:t>d.m.</a:t>
            </a:r>
            <a:r>
              <a:rPr lang="it-IT" sz="2000" dirty="0">
                <a:solidFill>
                  <a:srgbClr val="00B0F0"/>
                </a:solidFill>
                <a:latin typeface="+mj-lt"/>
              </a:rPr>
              <a:t> 1095/2019) </a:t>
            </a:r>
          </a:p>
        </p:txBody>
      </p:sp>
      <p:sp>
        <p:nvSpPr>
          <p:cNvPr id="3" name="Segnaposto testo 2"/>
          <p:cNvSpPr>
            <a:spLocks noGrp="1"/>
          </p:cNvSpPr>
          <p:nvPr>
            <p:ph type="body" sz="quarter" idx="11"/>
          </p:nvPr>
        </p:nvSpPr>
        <p:spPr>
          <a:xfrm>
            <a:off x="654050" y="1099335"/>
            <a:ext cx="6183313" cy="3381225"/>
          </a:xfrm>
        </p:spPr>
        <p:txBody>
          <a:bodyPr/>
          <a:lstStyle/>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La griglia di valutazione della prima prova scritta prevede due tipologie di indicatori:</a:t>
            </a:r>
          </a:p>
          <a:p>
            <a:pPr marL="269875" lvl="0" algn="just">
              <a:spcBef>
                <a:spcPts val="0"/>
              </a:spcBef>
              <a:spcAft>
                <a:spcPts val="600"/>
              </a:spcAft>
              <a:buClrTx/>
              <a:buSzTx/>
            </a:pPr>
            <a:r>
              <a:rPr lang="it-IT" sz="1400" dirty="0">
                <a:solidFill>
                  <a:srgbClr val="000000"/>
                </a:solidFill>
                <a:latin typeface="Arial"/>
              </a:rPr>
              <a:t>1) Indicatori da applicare a tutti i tipi di traccia</a:t>
            </a:r>
          </a:p>
          <a:p>
            <a:pPr marL="269875" lvl="0" algn="just">
              <a:spcBef>
                <a:spcPts val="0"/>
              </a:spcBef>
              <a:spcAft>
                <a:spcPts val="600"/>
              </a:spcAft>
              <a:buClrTx/>
              <a:buSzTx/>
            </a:pPr>
            <a:r>
              <a:rPr lang="it-IT" sz="1400" dirty="0">
                <a:solidFill>
                  <a:srgbClr val="000000"/>
                </a:solidFill>
                <a:latin typeface="Arial"/>
              </a:rPr>
              <a:t>2) Indicatori specifici per ogni tipologia (A-B-C)</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La commissione assegnerà un massimo di 60 punti agli indicatori sub 1) e un massimo di 40 punti agli indicatori sub 2)</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La commissione, quindi, sarà chiamata a:</a:t>
            </a:r>
          </a:p>
          <a:p>
            <a:pPr marL="539750" lvl="0" indent="-285750" algn="just">
              <a:spcBef>
                <a:spcPts val="0"/>
              </a:spcBef>
              <a:spcAft>
                <a:spcPts val="600"/>
              </a:spcAft>
              <a:buClrTx/>
              <a:buSzTx/>
              <a:buFont typeface="Arial" panose="020B0604020202020204" pitchFamily="34" charset="0"/>
              <a:buChar char="•"/>
            </a:pPr>
            <a:r>
              <a:rPr lang="it-IT" sz="1400" dirty="0">
                <a:solidFill>
                  <a:srgbClr val="000000"/>
                </a:solidFill>
                <a:latin typeface="Arial"/>
              </a:rPr>
              <a:t>declinare gli indicatori in descrittori di livello</a:t>
            </a:r>
          </a:p>
          <a:p>
            <a:pPr marL="539750" lvl="0" indent="-285750" algn="just">
              <a:spcBef>
                <a:spcPts val="0"/>
              </a:spcBef>
              <a:spcAft>
                <a:spcPts val="600"/>
              </a:spcAft>
              <a:buClrTx/>
              <a:buSzTx/>
              <a:buFont typeface="Arial" panose="020B0604020202020204" pitchFamily="34" charset="0"/>
              <a:buChar char="•"/>
            </a:pPr>
            <a:r>
              <a:rPr lang="it-IT" sz="1400" dirty="0">
                <a:solidFill>
                  <a:srgbClr val="000000"/>
                </a:solidFill>
                <a:latin typeface="Arial"/>
              </a:rPr>
              <a:t>attribuire un peso quantitativo a ciascun indicatore (rispettando il rapporto 60/40) </a:t>
            </a:r>
          </a:p>
          <a:p>
            <a:pPr marL="539750" lvl="0" indent="-285750" algn="just">
              <a:spcBef>
                <a:spcPts val="0"/>
              </a:spcBef>
              <a:spcAft>
                <a:spcPts val="600"/>
              </a:spcAft>
              <a:buClrTx/>
              <a:buSzTx/>
              <a:buFont typeface="Arial" panose="020B0604020202020204" pitchFamily="34" charset="0"/>
              <a:buChar char="•"/>
            </a:pPr>
            <a:r>
              <a:rPr lang="it-IT" sz="1400" dirty="0">
                <a:solidFill>
                  <a:srgbClr val="000000"/>
                </a:solidFill>
                <a:latin typeface="Arial"/>
              </a:rPr>
              <a:t>attribuire un intervallo di punti a ciascun livello</a:t>
            </a:r>
          </a:p>
          <a:p>
            <a:pPr marL="539750" lvl="0" indent="-285750" algn="just">
              <a:spcBef>
                <a:spcPts val="0"/>
              </a:spcBef>
              <a:spcAft>
                <a:spcPts val="600"/>
              </a:spcAft>
              <a:buClrTx/>
              <a:buSzTx/>
              <a:buFont typeface="Arial" panose="020B0604020202020204" pitchFamily="34" charset="0"/>
              <a:buChar char="•"/>
            </a:pPr>
            <a:r>
              <a:rPr lang="it-IT" sz="1400" dirty="0">
                <a:solidFill>
                  <a:srgbClr val="000000"/>
                </a:solidFill>
                <a:latin typeface="Arial"/>
              </a:rPr>
              <a:t>riportare il punteggio a ventesimi (dividendo per 5 il totale ottenuto).</a:t>
            </a:r>
          </a:p>
        </p:txBody>
      </p:sp>
    </p:spTree>
    <p:extLst>
      <p:ext uri="{BB962C8B-B14F-4D97-AF65-F5344CB8AC3E}">
        <p14:creationId xmlns:p14="http://schemas.microsoft.com/office/powerpoint/2010/main" val="918044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60218" y="474176"/>
            <a:ext cx="6373092" cy="625159"/>
          </a:xfrm>
        </p:spPr>
        <p:txBody>
          <a:bodyPr/>
          <a:lstStyle/>
          <a:p>
            <a:pPr algn="ctr" defTabSz="935038">
              <a:spcBef>
                <a:spcPts val="0"/>
              </a:spcBef>
            </a:pPr>
            <a:r>
              <a:rPr lang="it-IT" sz="2000" dirty="0">
                <a:solidFill>
                  <a:srgbClr val="00B0F0"/>
                </a:solidFill>
                <a:latin typeface="+mj-lt"/>
              </a:rPr>
              <a:t>Approfondimento: Griglia di valutazione </a:t>
            </a:r>
          </a:p>
          <a:p>
            <a:pPr algn="ctr" defTabSz="935038">
              <a:spcBef>
                <a:spcPts val="0"/>
              </a:spcBef>
            </a:pPr>
            <a:r>
              <a:rPr lang="it-IT" sz="2000" dirty="0">
                <a:solidFill>
                  <a:srgbClr val="00B0F0"/>
                </a:solidFill>
                <a:latin typeface="+mj-lt"/>
              </a:rPr>
              <a:t>seconda prova</a:t>
            </a:r>
          </a:p>
        </p:txBody>
      </p:sp>
      <p:sp>
        <p:nvSpPr>
          <p:cNvPr id="3" name="Segnaposto testo 2"/>
          <p:cNvSpPr>
            <a:spLocks noGrp="1"/>
          </p:cNvSpPr>
          <p:nvPr>
            <p:ph type="body" sz="quarter" idx="11"/>
          </p:nvPr>
        </p:nvSpPr>
        <p:spPr>
          <a:xfrm>
            <a:off x="633269" y="1288099"/>
            <a:ext cx="6373092" cy="3381225"/>
          </a:xfrm>
        </p:spPr>
        <p:txBody>
          <a:bodyPr/>
          <a:lstStyle/>
          <a:p>
            <a:pPr marL="28575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Le griglie di valutazione contenute nei </a:t>
            </a:r>
            <a:r>
              <a:rPr lang="it-IT" sz="1400" dirty="0" err="1">
                <a:solidFill>
                  <a:srgbClr val="000000"/>
                </a:solidFill>
                <a:latin typeface="Arial"/>
              </a:rPr>
              <a:t>QdR</a:t>
            </a:r>
            <a:r>
              <a:rPr lang="it-IT" sz="1400" dirty="0">
                <a:solidFill>
                  <a:srgbClr val="000000"/>
                </a:solidFill>
                <a:latin typeface="Arial"/>
              </a:rPr>
              <a:t> adottati con il </a:t>
            </a:r>
            <a:r>
              <a:rPr lang="it-IT" sz="1400" dirty="0" err="1">
                <a:solidFill>
                  <a:srgbClr val="000000"/>
                </a:solidFill>
                <a:latin typeface="Arial"/>
              </a:rPr>
              <a:t>d.m.</a:t>
            </a:r>
            <a:r>
              <a:rPr lang="it-IT" sz="1400" dirty="0">
                <a:solidFill>
                  <a:srgbClr val="000000"/>
                </a:solidFill>
                <a:latin typeface="Arial"/>
              </a:rPr>
              <a:t> 769/2018 sono </a:t>
            </a:r>
            <a:r>
              <a:rPr lang="it-IT" sz="1400" b="1" dirty="0">
                <a:solidFill>
                  <a:srgbClr val="000000"/>
                </a:solidFill>
                <a:latin typeface="Arial"/>
              </a:rPr>
              <a:t>specifiche per ogni indirizzo, articolazione, opzione </a:t>
            </a:r>
            <a:r>
              <a:rPr lang="it-IT" sz="1400" dirty="0">
                <a:solidFill>
                  <a:srgbClr val="000000"/>
                </a:solidFill>
                <a:latin typeface="Arial"/>
              </a:rPr>
              <a:t>di licei, tecnici, professionali previgente ordinamento (</a:t>
            </a:r>
            <a:r>
              <a:rPr lang="it-IT" sz="1400" dirty="0" err="1">
                <a:solidFill>
                  <a:srgbClr val="000000"/>
                </a:solidFill>
                <a:latin typeface="Arial"/>
              </a:rPr>
              <a:t>IdA</a:t>
            </a:r>
            <a:r>
              <a:rPr lang="it-IT" sz="1400" dirty="0">
                <a:solidFill>
                  <a:srgbClr val="000000"/>
                </a:solidFill>
                <a:latin typeface="Arial"/>
              </a:rPr>
              <a:t>).</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Le griglie di valutazione contenute nei </a:t>
            </a:r>
            <a:r>
              <a:rPr lang="it-IT" sz="1400" dirty="0" err="1">
                <a:solidFill>
                  <a:srgbClr val="000000"/>
                </a:solidFill>
                <a:latin typeface="Arial"/>
              </a:rPr>
              <a:t>QdR</a:t>
            </a:r>
            <a:r>
              <a:rPr lang="it-IT" sz="1400" dirty="0">
                <a:solidFill>
                  <a:srgbClr val="000000"/>
                </a:solidFill>
                <a:latin typeface="Arial"/>
              </a:rPr>
              <a:t> adottati con il </a:t>
            </a:r>
            <a:r>
              <a:rPr lang="it-IT" sz="1400" dirty="0" err="1">
                <a:solidFill>
                  <a:srgbClr val="000000"/>
                </a:solidFill>
                <a:latin typeface="Arial"/>
              </a:rPr>
              <a:t>d.m.</a:t>
            </a:r>
            <a:r>
              <a:rPr lang="it-IT" sz="1400" dirty="0">
                <a:solidFill>
                  <a:srgbClr val="000000"/>
                </a:solidFill>
                <a:latin typeface="Arial"/>
              </a:rPr>
              <a:t> 164/2022 si riferiscono a ciascuno degli 11 indirizzi di istruzione professionale di nuovo ordinamento, e sono </a:t>
            </a:r>
            <a:r>
              <a:rPr lang="it-IT" sz="1400" b="1" dirty="0">
                <a:solidFill>
                  <a:srgbClr val="000000"/>
                </a:solidFill>
                <a:latin typeface="Arial"/>
              </a:rPr>
              <a:t>trasversali a tutti i percorsi </a:t>
            </a:r>
            <a:r>
              <a:rPr lang="it-IT" sz="1400" dirty="0">
                <a:solidFill>
                  <a:srgbClr val="000000"/>
                </a:solidFill>
                <a:latin typeface="Arial"/>
              </a:rPr>
              <a:t>declinati dalle scuole all’interno dell’indirizzo.</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In esse sono definiti gli </a:t>
            </a:r>
            <a:r>
              <a:rPr lang="it-IT" sz="1400" b="1" dirty="0">
                <a:solidFill>
                  <a:srgbClr val="000000"/>
                </a:solidFill>
                <a:latin typeface="Arial"/>
              </a:rPr>
              <a:t>indicatori</a:t>
            </a:r>
            <a:r>
              <a:rPr lang="it-IT" sz="1400" dirty="0">
                <a:solidFill>
                  <a:srgbClr val="000000"/>
                </a:solidFill>
                <a:latin typeface="Arial"/>
              </a:rPr>
              <a:t> (in media 4-5 per ogni </a:t>
            </a:r>
            <a:r>
              <a:rPr lang="it-IT" sz="1400" dirty="0" err="1">
                <a:solidFill>
                  <a:srgbClr val="000000"/>
                </a:solidFill>
                <a:latin typeface="Arial"/>
              </a:rPr>
              <a:t>QdR</a:t>
            </a:r>
            <a:r>
              <a:rPr lang="it-IT" sz="1400" dirty="0">
                <a:solidFill>
                  <a:srgbClr val="000000"/>
                </a:solidFill>
                <a:latin typeface="Arial"/>
              </a:rPr>
              <a:t>), che costituiscono le </a:t>
            </a:r>
            <a:r>
              <a:rPr lang="it-IT" sz="1400" b="1" dirty="0">
                <a:solidFill>
                  <a:srgbClr val="000000"/>
                </a:solidFill>
                <a:latin typeface="Arial"/>
              </a:rPr>
              <a:t>dimensioni valutative </a:t>
            </a:r>
            <a:r>
              <a:rPr lang="it-IT" sz="1400" dirty="0">
                <a:solidFill>
                  <a:srgbClr val="000000"/>
                </a:solidFill>
                <a:latin typeface="Arial"/>
              </a:rPr>
              <a:t>collegate agli obiettivi della prova.</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Le Commissioni declineranno gli indicatori in descrittori di livello.</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Per ciascun indicatore viene definito un punteggio massimo; il totale è 20.</a:t>
            </a:r>
          </a:p>
        </p:txBody>
      </p:sp>
    </p:spTree>
    <p:extLst>
      <p:ext uri="{BB962C8B-B14F-4D97-AF65-F5344CB8AC3E}">
        <p14:creationId xmlns:p14="http://schemas.microsoft.com/office/powerpoint/2010/main" val="26445286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738097"/>
          </a:xfrm>
        </p:spPr>
        <p:txBody>
          <a:bodyPr/>
          <a:lstStyle/>
          <a:p>
            <a:pPr algn="ctr">
              <a:spcBef>
                <a:spcPts val="0"/>
              </a:spcBef>
            </a:pPr>
            <a:r>
              <a:rPr lang="it-IT" sz="2000" dirty="0">
                <a:solidFill>
                  <a:srgbClr val="00B0F0"/>
                </a:solidFill>
                <a:latin typeface="+mj-lt"/>
              </a:rPr>
              <a:t>Correzione e valutazione prove scritte - </a:t>
            </a:r>
          </a:p>
          <a:p>
            <a:pPr algn="ctr">
              <a:spcBef>
                <a:spcPts val="0"/>
              </a:spcBef>
            </a:pPr>
            <a:r>
              <a:rPr lang="it-IT" sz="2000" dirty="0">
                <a:solidFill>
                  <a:srgbClr val="00B0F0"/>
                </a:solidFill>
                <a:latin typeface="+mj-lt"/>
              </a:rPr>
              <a:t>nuovi professionali</a:t>
            </a:r>
            <a:endParaRPr lang="it-IT" dirty="0">
              <a:solidFill>
                <a:srgbClr val="00B0F0"/>
              </a:solidFill>
              <a:latin typeface="+mj-lt"/>
            </a:endParaRPr>
          </a:p>
        </p:txBody>
      </p:sp>
      <p:sp>
        <p:nvSpPr>
          <p:cNvPr id="3" name="Segnaposto testo 2"/>
          <p:cNvSpPr>
            <a:spLocks noGrp="1"/>
          </p:cNvSpPr>
          <p:nvPr>
            <p:ph type="body" sz="quarter" idx="11"/>
          </p:nvPr>
        </p:nvSpPr>
        <p:spPr>
          <a:xfrm>
            <a:off x="654050" y="1364673"/>
            <a:ext cx="6183313" cy="3115887"/>
          </a:xfrm>
        </p:spPr>
        <p:txBody>
          <a:bodyPr/>
          <a:lstStyle/>
          <a:p>
            <a:pPr algn="just">
              <a:spcAft>
                <a:spcPts val="600"/>
              </a:spcAft>
            </a:pPr>
            <a:r>
              <a:rPr lang="it-IT" dirty="0">
                <a:solidFill>
                  <a:schemeClr val="tx1"/>
                </a:solidFill>
                <a:latin typeface="+mn-lt"/>
              </a:rPr>
              <a:t>Negli istituti professionali di nuovo ordinamento, qualora le proposte di traccia vengano elaborate con la modalità B:</a:t>
            </a:r>
          </a:p>
          <a:p>
            <a:pPr algn="just">
              <a:spcAft>
                <a:spcPts val="600"/>
              </a:spcAft>
            </a:pPr>
            <a:r>
              <a:rPr lang="it-IT" i="1" dirty="0">
                <a:solidFill>
                  <a:schemeClr val="tx1"/>
                </a:solidFill>
                <a:latin typeface="+mn-lt"/>
              </a:rPr>
              <a:t>poiché la traccia della prova è comune a più classi, </a:t>
            </a:r>
            <a:r>
              <a:rPr lang="it-IT" b="1" i="1" dirty="0">
                <a:solidFill>
                  <a:schemeClr val="tx1"/>
                </a:solidFill>
                <a:latin typeface="+mn-lt"/>
              </a:rPr>
              <a:t>è necessario utilizzare, </a:t>
            </a:r>
            <a:r>
              <a:rPr lang="it-IT" i="1" dirty="0">
                <a:solidFill>
                  <a:schemeClr val="tx1"/>
                </a:solidFill>
                <a:latin typeface="+mn-lt"/>
              </a:rPr>
              <a:t>per la valutazione della stessa, </a:t>
            </a:r>
            <a:r>
              <a:rPr lang="it-IT" b="1" i="1" dirty="0">
                <a:solidFill>
                  <a:schemeClr val="tx1"/>
                </a:solidFill>
                <a:latin typeface="+mn-lt"/>
              </a:rPr>
              <a:t>il medesimo strumento di valutazione, elaborato collegialmente </a:t>
            </a:r>
            <a:r>
              <a:rPr lang="it-IT" i="1" dirty="0">
                <a:solidFill>
                  <a:schemeClr val="tx1"/>
                </a:solidFill>
                <a:latin typeface="+mn-lt"/>
              </a:rPr>
              <a:t>da tutti i docenti coinvolti nella stesura della traccia in un’apposita riunione, da svolgersi prima dell’inizio delle operazioni di correzione della prova.</a:t>
            </a:r>
          </a:p>
          <a:p>
            <a:pPr lvl="0" algn="just">
              <a:spcBef>
                <a:spcPts val="0"/>
              </a:spcBef>
              <a:spcAft>
                <a:spcPts val="600"/>
              </a:spcAft>
              <a:buClrTx/>
              <a:buSzTx/>
            </a:pPr>
            <a:r>
              <a:rPr lang="it-IT" dirty="0">
                <a:solidFill>
                  <a:srgbClr val="000000"/>
                </a:solidFill>
                <a:latin typeface="+mn-lt"/>
              </a:rPr>
              <a:t>Articolo 20, comma 5 (modalità B)</a:t>
            </a:r>
          </a:p>
        </p:txBody>
      </p:sp>
    </p:spTree>
    <p:extLst>
      <p:ext uri="{BB962C8B-B14F-4D97-AF65-F5344CB8AC3E}">
        <p14:creationId xmlns:p14="http://schemas.microsoft.com/office/powerpoint/2010/main" val="16696084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Colloquio</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575407"/>
          </a:xfrm>
        </p:spPr>
        <p:txBody>
          <a:bodyPr/>
          <a:lstStyle/>
          <a:p>
            <a:pPr marL="285750" lvl="0" indent="-285750" algn="just">
              <a:spcBef>
                <a:spcPts val="0"/>
              </a:spcBef>
              <a:buClrTx/>
              <a:buSzTx/>
              <a:buFont typeface="Wingdings" panose="05000000000000000000" pitchFamily="2" charset="2"/>
              <a:buChar char="Ø"/>
            </a:pPr>
            <a:r>
              <a:rPr lang="it-IT" dirty="0">
                <a:solidFill>
                  <a:srgbClr val="000000"/>
                </a:solidFill>
                <a:latin typeface="Arial"/>
              </a:rPr>
              <a:t>Il colloquio ha la finalità di accertare il conseguimento del </a:t>
            </a:r>
            <a:r>
              <a:rPr lang="it-IT" b="1" dirty="0">
                <a:solidFill>
                  <a:srgbClr val="000000"/>
                </a:solidFill>
                <a:latin typeface="Arial"/>
              </a:rPr>
              <a:t>PECUP</a:t>
            </a:r>
            <a:r>
              <a:rPr lang="it-IT" dirty="0">
                <a:solidFill>
                  <a:srgbClr val="000000"/>
                </a:solidFill>
                <a:latin typeface="Arial"/>
              </a:rPr>
              <a:t>.</a:t>
            </a:r>
          </a:p>
          <a:p>
            <a:pPr marL="285750" lvl="0" indent="-285750" algn="just">
              <a:spcBef>
                <a:spcPts val="0"/>
              </a:spcBef>
              <a:buClrTx/>
              <a:buSzTx/>
              <a:buFont typeface="Wingdings" panose="05000000000000000000" pitchFamily="2" charset="2"/>
              <a:buChar char="Ø"/>
            </a:pPr>
            <a:r>
              <a:rPr lang="it-IT" dirty="0">
                <a:solidFill>
                  <a:srgbClr val="000000"/>
                </a:solidFill>
                <a:latin typeface="Arial"/>
              </a:rPr>
              <a:t>Nello svolgimento del colloquio, la commissione tiene conto delle informazioni contenute nel </a:t>
            </a:r>
            <a:r>
              <a:rPr lang="it-IT" b="1" dirty="0">
                <a:solidFill>
                  <a:srgbClr val="000000"/>
                </a:solidFill>
                <a:latin typeface="Arial"/>
              </a:rPr>
              <a:t>Curriculum dello studente (</a:t>
            </a:r>
            <a:r>
              <a:rPr lang="it-IT" dirty="0">
                <a:solidFill>
                  <a:srgbClr val="000000"/>
                </a:solidFill>
                <a:latin typeface="Arial"/>
              </a:rPr>
              <a:t>di cui al decreto del Ministro dell’istruzione 6 agosto 2020, n. 88). </a:t>
            </a:r>
          </a:p>
          <a:p>
            <a:pPr marL="285750" lvl="0" indent="-285750" algn="just">
              <a:spcBef>
                <a:spcPts val="0"/>
              </a:spcBef>
              <a:buClrTx/>
              <a:buSzTx/>
              <a:buFont typeface="Wingdings" panose="05000000000000000000" pitchFamily="2" charset="2"/>
              <a:buChar char="Ø"/>
            </a:pPr>
            <a:r>
              <a:rPr lang="it-IT" dirty="0">
                <a:solidFill>
                  <a:srgbClr val="000000"/>
                </a:solidFill>
                <a:latin typeface="Arial"/>
              </a:rPr>
              <a:t>La commissione/classe cura l’</a:t>
            </a:r>
            <a:r>
              <a:rPr lang="it-IT" b="1" dirty="0">
                <a:solidFill>
                  <a:srgbClr val="000000"/>
                </a:solidFill>
                <a:latin typeface="Arial"/>
              </a:rPr>
              <a:t>equilibrata articolazione e durata </a:t>
            </a:r>
            <a:r>
              <a:rPr lang="it-IT" dirty="0">
                <a:solidFill>
                  <a:srgbClr val="000000"/>
                </a:solidFill>
                <a:latin typeface="Arial"/>
              </a:rPr>
              <a:t>delle fasi del colloquio e il </a:t>
            </a:r>
            <a:r>
              <a:rPr lang="it-IT" b="1" dirty="0">
                <a:solidFill>
                  <a:srgbClr val="000000"/>
                </a:solidFill>
                <a:latin typeface="Arial"/>
              </a:rPr>
              <a:t>coinvolgimento</a:t>
            </a:r>
            <a:r>
              <a:rPr lang="it-IT" dirty="0">
                <a:solidFill>
                  <a:srgbClr val="000000"/>
                </a:solidFill>
                <a:latin typeface="Arial"/>
              </a:rPr>
              <a:t> delle diverse discipline, </a:t>
            </a:r>
            <a:r>
              <a:rPr lang="it-IT" b="1" dirty="0">
                <a:solidFill>
                  <a:srgbClr val="000000"/>
                </a:solidFill>
                <a:latin typeface="Arial"/>
              </a:rPr>
              <a:t>evitando una rigida distinzione</a:t>
            </a:r>
            <a:r>
              <a:rPr lang="it-IT" dirty="0">
                <a:solidFill>
                  <a:srgbClr val="000000"/>
                </a:solidFill>
                <a:latin typeface="Arial"/>
              </a:rPr>
              <a:t> tra le stesse.</a:t>
            </a:r>
          </a:p>
          <a:p>
            <a:pPr marL="285750" lvl="0" indent="-285750" algn="just">
              <a:spcBef>
                <a:spcPts val="0"/>
              </a:spcBef>
              <a:buClrTx/>
              <a:buSzTx/>
              <a:buFont typeface="Wingdings" panose="05000000000000000000" pitchFamily="2" charset="2"/>
              <a:buChar char="Ø"/>
            </a:pPr>
            <a:r>
              <a:rPr lang="it-IT" dirty="0">
                <a:solidFill>
                  <a:srgbClr val="000000"/>
                </a:solidFill>
                <a:latin typeface="Arial"/>
              </a:rPr>
              <a:t>Alla </a:t>
            </a:r>
            <a:r>
              <a:rPr lang="it-IT" b="1" dirty="0">
                <a:solidFill>
                  <a:srgbClr val="000000"/>
                </a:solidFill>
                <a:latin typeface="Arial"/>
              </a:rPr>
              <a:t>discussione degli elaborati </a:t>
            </a:r>
            <a:r>
              <a:rPr lang="it-IT" dirty="0">
                <a:solidFill>
                  <a:srgbClr val="000000"/>
                </a:solidFill>
                <a:latin typeface="Arial"/>
              </a:rPr>
              <a:t>relativi alle prove scritte va riservato un </a:t>
            </a:r>
            <a:r>
              <a:rPr lang="it-IT" b="1" dirty="0">
                <a:solidFill>
                  <a:srgbClr val="000000"/>
                </a:solidFill>
                <a:latin typeface="Arial"/>
              </a:rPr>
              <a:t>apposito spazio </a:t>
            </a:r>
            <a:r>
              <a:rPr lang="it-IT" dirty="0">
                <a:solidFill>
                  <a:srgbClr val="000000"/>
                </a:solidFill>
                <a:latin typeface="Arial"/>
              </a:rPr>
              <a:t>nell’ambito dello svolgimento del colloquio.</a:t>
            </a:r>
          </a:p>
        </p:txBody>
      </p:sp>
    </p:spTree>
    <p:extLst>
      <p:ext uri="{BB962C8B-B14F-4D97-AF65-F5344CB8AC3E}">
        <p14:creationId xmlns:p14="http://schemas.microsoft.com/office/powerpoint/2010/main" val="3979044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90418" y="474176"/>
            <a:ext cx="6113124" cy="604611"/>
          </a:xfrm>
        </p:spPr>
        <p:txBody>
          <a:bodyPr/>
          <a:lstStyle/>
          <a:p>
            <a:pPr algn="ctr">
              <a:spcBef>
                <a:spcPts val="0"/>
              </a:spcBef>
            </a:pPr>
            <a:r>
              <a:rPr lang="it-IT" sz="2000" dirty="0">
                <a:solidFill>
                  <a:srgbClr val="00B0F0"/>
                </a:solidFill>
                <a:latin typeface="+mj-lt"/>
              </a:rPr>
              <a:t>Ammissione  - candidati interni</a:t>
            </a:r>
            <a:endParaRPr lang="it-IT" dirty="0">
              <a:solidFill>
                <a:srgbClr val="00B0F0"/>
              </a:solidFill>
              <a:latin typeface="+mj-lt"/>
            </a:endParaRPr>
          </a:p>
        </p:txBody>
      </p:sp>
      <p:sp>
        <p:nvSpPr>
          <p:cNvPr id="3" name="Segnaposto testo 2"/>
          <p:cNvSpPr>
            <a:spLocks noGrp="1"/>
          </p:cNvSpPr>
          <p:nvPr>
            <p:ph type="body" sz="quarter" idx="11"/>
          </p:nvPr>
        </p:nvSpPr>
        <p:spPr>
          <a:xfrm>
            <a:off x="654050" y="1078787"/>
            <a:ext cx="6183313" cy="3524035"/>
          </a:xfrm>
        </p:spPr>
        <p:txBody>
          <a:bodyPr/>
          <a:lstStyle/>
          <a:p>
            <a:pPr algn="just">
              <a:spcBef>
                <a:spcPts val="0"/>
              </a:spcBef>
              <a:buClrTx/>
              <a:buSzTx/>
            </a:pPr>
            <a:r>
              <a:rPr lang="it-IT" dirty="0">
                <a:solidFill>
                  <a:schemeClr val="tx1"/>
                </a:solidFill>
                <a:latin typeface="+mn-lt"/>
              </a:rPr>
              <a:t>Art. 3 - sono richiesti:</a:t>
            </a:r>
          </a:p>
          <a:p>
            <a:pPr marL="285750" lvl="0" indent="-285750" algn="just">
              <a:spcBef>
                <a:spcPts val="0"/>
              </a:spcBef>
              <a:buClrTx/>
              <a:buSzTx/>
              <a:buFont typeface="Wingdings" panose="05000000000000000000" pitchFamily="2" charset="2"/>
              <a:buChar char="Ø"/>
            </a:pPr>
            <a:r>
              <a:rPr lang="it-IT" b="1" dirty="0">
                <a:solidFill>
                  <a:schemeClr val="tx1"/>
                </a:solidFill>
                <a:latin typeface="+mn-lt"/>
              </a:rPr>
              <a:t>frequenza</a:t>
            </a:r>
            <a:r>
              <a:rPr lang="it-IT" dirty="0">
                <a:solidFill>
                  <a:schemeClr val="tx1"/>
                </a:solidFill>
                <a:latin typeface="+mn-lt"/>
              </a:rPr>
              <a:t>  per  almeno  </a:t>
            </a:r>
            <a:r>
              <a:rPr lang="it-IT" b="1" dirty="0">
                <a:solidFill>
                  <a:schemeClr val="tx1"/>
                </a:solidFill>
                <a:latin typeface="+mn-lt"/>
              </a:rPr>
              <a:t>tre  quarti  </a:t>
            </a:r>
            <a:r>
              <a:rPr lang="it-IT" dirty="0">
                <a:solidFill>
                  <a:schemeClr val="tx1"/>
                </a:solidFill>
                <a:latin typeface="+mn-lt"/>
              </a:rPr>
              <a:t>del  monte  ore  annuale</a:t>
            </a:r>
          </a:p>
          <a:p>
            <a:pPr marL="269875" lvl="0" algn="just">
              <a:spcBef>
                <a:spcPts val="0"/>
              </a:spcBef>
              <a:buClrTx/>
              <a:buSzTx/>
            </a:pPr>
            <a:r>
              <a:rPr lang="it-IT" dirty="0">
                <a:solidFill>
                  <a:schemeClr val="tx1"/>
                </a:solidFill>
                <a:latin typeface="+mn-lt"/>
              </a:rPr>
              <a:t>personalizzato</a:t>
            </a:r>
          </a:p>
          <a:p>
            <a:pPr marL="285750" lvl="0" indent="-285750" algn="just">
              <a:spcBef>
                <a:spcPts val="0"/>
              </a:spcBef>
              <a:buClrTx/>
              <a:buSzTx/>
              <a:buFont typeface="Wingdings" panose="05000000000000000000" pitchFamily="2" charset="2"/>
              <a:buChar char="Ø"/>
            </a:pPr>
            <a:r>
              <a:rPr lang="it-IT" b="1" dirty="0">
                <a:solidFill>
                  <a:schemeClr val="tx1"/>
                </a:solidFill>
                <a:latin typeface="+mn-lt"/>
              </a:rPr>
              <a:t>votazione</a:t>
            </a:r>
            <a:r>
              <a:rPr lang="it-IT" dirty="0">
                <a:solidFill>
                  <a:schemeClr val="tx1"/>
                </a:solidFill>
                <a:latin typeface="+mn-lt"/>
              </a:rPr>
              <a:t> non inferiore a </a:t>
            </a:r>
            <a:r>
              <a:rPr lang="it-IT" b="1" dirty="0">
                <a:solidFill>
                  <a:schemeClr val="tx1"/>
                </a:solidFill>
                <a:latin typeface="+mn-lt"/>
              </a:rPr>
              <a:t>sei decimi </a:t>
            </a:r>
            <a:r>
              <a:rPr lang="it-IT" dirty="0">
                <a:solidFill>
                  <a:schemeClr val="tx1"/>
                </a:solidFill>
                <a:latin typeface="+mn-lt"/>
              </a:rPr>
              <a:t>in </a:t>
            </a:r>
            <a:r>
              <a:rPr lang="it-IT" b="1" dirty="0">
                <a:solidFill>
                  <a:schemeClr val="tx1"/>
                </a:solidFill>
                <a:latin typeface="+mn-lt"/>
              </a:rPr>
              <a:t>ciascuna</a:t>
            </a:r>
            <a:r>
              <a:rPr lang="it-IT" dirty="0">
                <a:solidFill>
                  <a:schemeClr val="tx1"/>
                </a:solidFill>
                <a:latin typeface="+mn-lt"/>
              </a:rPr>
              <a:t> </a:t>
            </a:r>
            <a:r>
              <a:rPr lang="it-IT" b="1" dirty="0">
                <a:solidFill>
                  <a:schemeClr val="tx1"/>
                </a:solidFill>
                <a:latin typeface="+mn-lt"/>
              </a:rPr>
              <a:t>disciplina</a:t>
            </a:r>
            <a:r>
              <a:rPr lang="it-IT" dirty="0">
                <a:solidFill>
                  <a:schemeClr val="tx1"/>
                </a:solidFill>
                <a:latin typeface="+mn-lt"/>
              </a:rPr>
              <a:t> e </a:t>
            </a:r>
            <a:r>
              <a:rPr lang="it-IT" b="1" dirty="0">
                <a:solidFill>
                  <a:schemeClr val="tx1"/>
                </a:solidFill>
                <a:latin typeface="+mn-lt"/>
              </a:rPr>
              <a:t>voto di comportamento </a:t>
            </a:r>
            <a:r>
              <a:rPr lang="it-IT" dirty="0">
                <a:solidFill>
                  <a:schemeClr val="tx1"/>
                </a:solidFill>
                <a:latin typeface="+mn-lt"/>
              </a:rPr>
              <a:t>non inferiore a </a:t>
            </a:r>
            <a:r>
              <a:rPr lang="it-IT" b="1" dirty="0">
                <a:solidFill>
                  <a:schemeClr val="tx1"/>
                </a:solidFill>
                <a:latin typeface="+mn-lt"/>
              </a:rPr>
              <a:t>sei decimi </a:t>
            </a:r>
            <a:r>
              <a:rPr lang="it-IT" dirty="0">
                <a:solidFill>
                  <a:schemeClr val="tx1"/>
                </a:solidFill>
                <a:latin typeface="+mn-lt"/>
              </a:rPr>
              <a:t>(c’è la </a:t>
            </a:r>
            <a:r>
              <a:rPr lang="it-IT" b="1" dirty="0">
                <a:solidFill>
                  <a:schemeClr val="tx1"/>
                </a:solidFill>
                <a:latin typeface="+mn-lt"/>
              </a:rPr>
              <a:t>possibilità</a:t>
            </a:r>
            <a:r>
              <a:rPr lang="it-IT" dirty="0">
                <a:solidFill>
                  <a:schemeClr val="tx1"/>
                </a:solidFill>
                <a:latin typeface="+mn-lt"/>
              </a:rPr>
              <a:t> di ammettere, con provvedimento motivato, nel caso di </a:t>
            </a:r>
            <a:r>
              <a:rPr lang="it-IT" b="1" dirty="0">
                <a:solidFill>
                  <a:schemeClr val="tx1"/>
                </a:solidFill>
                <a:latin typeface="+mn-lt"/>
              </a:rPr>
              <a:t>una insufficienza in una sola disciplina</a:t>
            </a:r>
            <a:r>
              <a:rPr lang="it-IT" dirty="0">
                <a:solidFill>
                  <a:schemeClr val="tx1"/>
                </a:solidFill>
                <a:latin typeface="+mn-lt"/>
              </a:rPr>
              <a:t>).</a:t>
            </a:r>
          </a:p>
          <a:p>
            <a:pPr marL="285750" indent="-285750" algn="just">
              <a:spcBef>
                <a:spcPts val="0"/>
              </a:spcBef>
              <a:buClrTx/>
              <a:buSzTx/>
              <a:buFont typeface="Wingdings" panose="05000000000000000000" pitchFamily="2" charset="2"/>
              <a:buChar char="Ø"/>
            </a:pPr>
            <a:r>
              <a:rPr lang="it-IT" b="1" dirty="0">
                <a:solidFill>
                  <a:schemeClr val="tx1"/>
                </a:solidFill>
                <a:latin typeface="+mn-lt"/>
              </a:rPr>
              <a:t>partecipazione</a:t>
            </a:r>
            <a:r>
              <a:rPr lang="it-IT" dirty="0">
                <a:solidFill>
                  <a:schemeClr val="tx1"/>
                </a:solidFill>
                <a:latin typeface="+mn-lt"/>
              </a:rPr>
              <a:t> alle prove </a:t>
            </a:r>
            <a:r>
              <a:rPr lang="it-IT" b="1" dirty="0">
                <a:solidFill>
                  <a:schemeClr val="tx1"/>
                </a:solidFill>
                <a:latin typeface="+mn-lt"/>
              </a:rPr>
              <a:t>INVALSI</a:t>
            </a:r>
            <a:r>
              <a:rPr lang="it-IT" dirty="0">
                <a:solidFill>
                  <a:schemeClr val="tx1"/>
                </a:solidFill>
                <a:latin typeface="+mn-lt"/>
              </a:rPr>
              <a:t> (questo requisito è presente per la </a:t>
            </a:r>
            <a:r>
              <a:rPr lang="it-IT" b="1" dirty="0">
                <a:solidFill>
                  <a:schemeClr val="tx1"/>
                </a:solidFill>
                <a:latin typeface="+mn-lt"/>
              </a:rPr>
              <a:t>prima volta</a:t>
            </a:r>
            <a:r>
              <a:rPr lang="it-IT" dirty="0">
                <a:solidFill>
                  <a:schemeClr val="tx1"/>
                </a:solidFill>
                <a:latin typeface="+mn-lt"/>
              </a:rPr>
              <a:t>, ma la normativa non prevede connessioni fra i risultati delle prove INVALSI e gli esiti dell’esame di Stato).</a:t>
            </a:r>
          </a:p>
          <a:p>
            <a:pPr algn="just">
              <a:spcBef>
                <a:spcPts val="0"/>
              </a:spcBef>
              <a:buClrTx/>
              <a:buSzTx/>
            </a:pPr>
            <a:endParaRPr lang="it-IT" sz="800" dirty="0">
              <a:solidFill>
                <a:schemeClr val="tx1"/>
              </a:solidFill>
              <a:latin typeface="+mn-lt"/>
            </a:endParaRPr>
          </a:p>
          <a:p>
            <a:pPr lvl="0" algn="just">
              <a:spcBef>
                <a:spcPts val="0"/>
              </a:spcBef>
              <a:buClrTx/>
              <a:buSzTx/>
            </a:pPr>
            <a:r>
              <a:rPr lang="it-IT" dirty="0">
                <a:solidFill>
                  <a:schemeClr val="tx1"/>
                </a:solidFill>
                <a:latin typeface="+mn-lt"/>
              </a:rPr>
              <a:t>L’</a:t>
            </a:r>
            <a:r>
              <a:rPr lang="it-IT" b="1" dirty="0">
                <a:solidFill>
                  <a:schemeClr val="tx1"/>
                </a:solidFill>
                <a:latin typeface="+mn-lt"/>
              </a:rPr>
              <a:t>unica deroga </a:t>
            </a:r>
            <a:r>
              <a:rPr lang="it-IT" dirty="0">
                <a:solidFill>
                  <a:schemeClr val="tx1"/>
                </a:solidFill>
                <a:latin typeface="+mn-lt"/>
              </a:rPr>
              <a:t>riguarda i percorsi per le competenze trasversali e per l’orientamento (</a:t>
            </a:r>
            <a:r>
              <a:rPr lang="it-IT" b="1" dirty="0">
                <a:solidFill>
                  <a:schemeClr val="tx1"/>
                </a:solidFill>
                <a:latin typeface="+mn-lt"/>
              </a:rPr>
              <a:t>PCTO</a:t>
            </a:r>
            <a:r>
              <a:rPr lang="it-IT" dirty="0">
                <a:solidFill>
                  <a:schemeClr val="tx1"/>
                </a:solidFill>
                <a:latin typeface="+mn-lt"/>
              </a:rPr>
              <a:t>), il cui svolgimento non è requisito di ammissione all’Esame.</a:t>
            </a:r>
          </a:p>
        </p:txBody>
      </p:sp>
    </p:spTree>
    <p:extLst>
      <p:ext uri="{BB962C8B-B14F-4D97-AF65-F5344CB8AC3E}">
        <p14:creationId xmlns:p14="http://schemas.microsoft.com/office/powerpoint/2010/main" val="5023585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500088" y="356413"/>
            <a:ext cx="6113123" cy="625159"/>
          </a:xfrm>
        </p:spPr>
        <p:txBody>
          <a:bodyPr/>
          <a:lstStyle/>
          <a:p>
            <a:pPr algn="ctr">
              <a:spcBef>
                <a:spcPts val="0"/>
              </a:spcBef>
            </a:pPr>
            <a:r>
              <a:rPr lang="it-IT" sz="2000" dirty="0">
                <a:solidFill>
                  <a:srgbClr val="00B0F0"/>
                </a:solidFill>
                <a:latin typeface="+mj-lt"/>
              </a:rPr>
              <a:t>Colloquio - Analisi del materiale</a:t>
            </a:r>
            <a:endParaRPr lang="it-IT" dirty="0">
              <a:solidFill>
                <a:srgbClr val="00B0F0"/>
              </a:solidFill>
              <a:latin typeface="+mj-lt"/>
            </a:endParaRPr>
          </a:p>
        </p:txBody>
      </p:sp>
      <p:sp>
        <p:nvSpPr>
          <p:cNvPr id="3" name="Segnaposto testo 2"/>
          <p:cNvSpPr>
            <a:spLocks noGrp="1"/>
          </p:cNvSpPr>
          <p:nvPr>
            <p:ph type="body" sz="quarter" idx="11"/>
          </p:nvPr>
        </p:nvSpPr>
        <p:spPr>
          <a:xfrm>
            <a:off x="654050" y="879689"/>
            <a:ext cx="6183313" cy="3789635"/>
          </a:xfrm>
        </p:spPr>
        <p:txBody>
          <a:bodyPr/>
          <a:lstStyle/>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Il colloquio si svolge a partire dall’analisi, da parte del candidato, del </a:t>
            </a:r>
            <a:r>
              <a:rPr lang="it-IT" sz="1400" b="1" dirty="0">
                <a:solidFill>
                  <a:srgbClr val="000000"/>
                </a:solidFill>
                <a:latin typeface="Arial"/>
              </a:rPr>
              <a:t>materiale</a:t>
            </a:r>
            <a:r>
              <a:rPr lang="it-IT" sz="1400" dirty="0">
                <a:solidFill>
                  <a:srgbClr val="000000"/>
                </a:solidFill>
                <a:latin typeface="Arial"/>
              </a:rPr>
              <a:t> scelto dalla commissione/classe.</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Le </a:t>
            </a:r>
            <a:r>
              <a:rPr lang="it-IT" sz="1400" b="1" dirty="0">
                <a:solidFill>
                  <a:srgbClr val="000000"/>
                </a:solidFill>
                <a:latin typeface="Arial"/>
              </a:rPr>
              <a:t>modalità di predisposizione e assegnazione </a:t>
            </a:r>
            <a:r>
              <a:rPr lang="it-IT" sz="1400" dirty="0">
                <a:solidFill>
                  <a:srgbClr val="000000"/>
                </a:solidFill>
                <a:latin typeface="Arial"/>
              </a:rPr>
              <a:t>sono le stesse utilizzate nel 2022 (La commissione/classe provvede alla predisposizione e all’assegnazione dei materiali </a:t>
            </a:r>
            <a:r>
              <a:rPr lang="it-IT" sz="1400" b="1" dirty="0">
                <a:solidFill>
                  <a:srgbClr val="000000"/>
                </a:solidFill>
                <a:latin typeface="Arial"/>
              </a:rPr>
              <a:t>all’inizio di ogni giornata di colloquio, prima del loro avvio</a:t>
            </a:r>
            <a:r>
              <a:rPr lang="it-IT" sz="1400" dirty="0">
                <a:solidFill>
                  <a:srgbClr val="000000"/>
                </a:solidFill>
                <a:latin typeface="Arial"/>
              </a:rPr>
              <a:t>, per i relativi candidati). </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Il materiale è finalizzato a favorire la trattazione dei </a:t>
            </a:r>
            <a:r>
              <a:rPr lang="it-IT" sz="1400" b="1" dirty="0">
                <a:solidFill>
                  <a:srgbClr val="000000"/>
                </a:solidFill>
                <a:latin typeface="Arial"/>
              </a:rPr>
              <a:t>nodi concettuali </a:t>
            </a:r>
            <a:r>
              <a:rPr lang="it-IT" sz="1400" dirty="0">
                <a:solidFill>
                  <a:srgbClr val="000000"/>
                </a:solidFill>
                <a:latin typeface="Arial"/>
              </a:rPr>
              <a:t>caratterizzanti le </a:t>
            </a:r>
            <a:r>
              <a:rPr lang="it-IT" sz="1400" b="1" dirty="0">
                <a:solidFill>
                  <a:srgbClr val="000000"/>
                </a:solidFill>
                <a:latin typeface="Arial"/>
              </a:rPr>
              <a:t>diverse discipline </a:t>
            </a:r>
            <a:r>
              <a:rPr lang="it-IT" sz="1400" dirty="0">
                <a:solidFill>
                  <a:srgbClr val="000000"/>
                </a:solidFill>
                <a:latin typeface="Arial"/>
              </a:rPr>
              <a:t>e del loro </a:t>
            </a:r>
            <a:r>
              <a:rPr lang="it-IT" sz="1400" b="1" dirty="0">
                <a:solidFill>
                  <a:srgbClr val="000000"/>
                </a:solidFill>
                <a:latin typeface="Arial"/>
              </a:rPr>
              <a:t>rapporto interdisciplinare</a:t>
            </a:r>
            <a:r>
              <a:rPr lang="it-IT" sz="1400" dirty="0">
                <a:solidFill>
                  <a:srgbClr val="000000"/>
                </a:solidFill>
                <a:latin typeface="Arial"/>
              </a:rPr>
              <a:t>.</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Nella predisposizione dei materiali e nella assegnazione ai candidati la commissione/classe </a:t>
            </a:r>
            <a:r>
              <a:rPr lang="it-IT" sz="1400" b="1" dirty="0">
                <a:solidFill>
                  <a:srgbClr val="000000"/>
                </a:solidFill>
                <a:latin typeface="Arial"/>
              </a:rPr>
              <a:t>tiene conto del percorso didattico effettivamente svolto</a:t>
            </a:r>
            <a:r>
              <a:rPr lang="it-IT" sz="1400" dirty="0">
                <a:solidFill>
                  <a:srgbClr val="000000"/>
                </a:solidFill>
                <a:latin typeface="Arial"/>
              </a:rPr>
              <a:t>, in coerenza con il documento di ciascun consiglio di classe, al fine di considerare le metodologie adottate, i progetti e le esperienze realizzati, </a:t>
            </a:r>
            <a:r>
              <a:rPr lang="it-IT" sz="1400" b="1" dirty="0">
                <a:solidFill>
                  <a:srgbClr val="000000"/>
                </a:solidFill>
                <a:latin typeface="Arial"/>
              </a:rPr>
              <a:t>con riguardo anche alle iniziative di individualizzazione e personalizzazione eventualmente intraprese</a:t>
            </a:r>
            <a:r>
              <a:rPr lang="it-IT" sz="1400" dirty="0">
                <a:solidFill>
                  <a:srgbClr val="000000"/>
                </a:solidFill>
                <a:latin typeface="Arial"/>
              </a:rPr>
              <a:t> nel percorso di studi, nel rispetto delle Indicazioni nazionali e delle Linee guida.</a:t>
            </a:r>
          </a:p>
        </p:txBody>
      </p:sp>
    </p:spTree>
    <p:extLst>
      <p:ext uri="{BB962C8B-B14F-4D97-AF65-F5344CB8AC3E}">
        <p14:creationId xmlns:p14="http://schemas.microsoft.com/office/powerpoint/2010/main" val="6694736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Colloquio d’esame - PCTO </a:t>
            </a:r>
          </a:p>
          <a:p>
            <a:pPr algn="ctr">
              <a:spcBef>
                <a:spcPts val="0"/>
              </a:spcBef>
            </a:pPr>
            <a:r>
              <a:rPr lang="it-IT" sz="2000" dirty="0">
                <a:solidFill>
                  <a:srgbClr val="00B0F0"/>
                </a:solidFill>
                <a:latin typeface="+mj-lt"/>
              </a:rPr>
              <a:t>ed Educazione civica</a:t>
            </a:r>
            <a:endParaRPr lang="it-IT" dirty="0">
              <a:solidFill>
                <a:srgbClr val="00B0F0"/>
              </a:solidFill>
              <a:latin typeface="+mj-lt"/>
            </a:endParaRPr>
          </a:p>
        </p:txBody>
      </p:sp>
      <p:sp>
        <p:nvSpPr>
          <p:cNvPr id="3" name="Segnaposto testo 2"/>
          <p:cNvSpPr>
            <a:spLocks noGrp="1"/>
          </p:cNvSpPr>
          <p:nvPr>
            <p:ph type="body" sz="quarter" idx="11"/>
          </p:nvPr>
        </p:nvSpPr>
        <p:spPr>
          <a:xfrm>
            <a:off x="654050" y="1222625"/>
            <a:ext cx="6183313" cy="3257935"/>
          </a:xfrm>
        </p:spPr>
        <p:txBody>
          <a:bodyPr/>
          <a:lstStyle/>
          <a:p>
            <a:pPr lvl="0" algn="just">
              <a:spcBef>
                <a:spcPts val="0"/>
              </a:spcBef>
              <a:spcAft>
                <a:spcPts val="600"/>
              </a:spcAft>
              <a:buClrTx/>
              <a:buSzTx/>
            </a:pPr>
            <a:r>
              <a:rPr lang="it-IT" sz="1400" dirty="0">
                <a:solidFill>
                  <a:srgbClr val="000000"/>
                </a:solidFill>
                <a:latin typeface="Arial"/>
              </a:rPr>
              <a:t>Il candidato dimostra, nel corso del colloquio:</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di saper analizzare criticamente e correlare al percorso di studi seguito e al PECUP, mediante una breve relazione o un lavoro multimediale, le esperienze svolte nell’ambito dei </a:t>
            </a:r>
            <a:r>
              <a:rPr lang="it-IT" sz="1400" b="1" dirty="0">
                <a:solidFill>
                  <a:srgbClr val="000000"/>
                </a:solidFill>
                <a:latin typeface="Arial"/>
              </a:rPr>
              <a:t>PCTO o dell’apprendistato di primo livello</a:t>
            </a:r>
            <a:r>
              <a:rPr lang="it-IT" sz="1400" dirty="0">
                <a:solidFill>
                  <a:srgbClr val="000000"/>
                </a:solidFill>
                <a:latin typeface="Arial"/>
              </a:rPr>
              <a:t>, con </a:t>
            </a:r>
            <a:r>
              <a:rPr lang="it-IT" sz="1400" b="1" dirty="0">
                <a:solidFill>
                  <a:srgbClr val="000000"/>
                </a:solidFill>
                <a:latin typeface="Arial"/>
              </a:rPr>
              <a:t>riferimento al complesso del percorso effettuato, tenuto conto delle criticità determinate dall’emergenza pandemica</a:t>
            </a:r>
            <a:r>
              <a:rPr lang="it-IT" sz="1400" dirty="0">
                <a:solidFill>
                  <a:srgbClr val="000000"/>
                </a:solidFill>
                <a:latin typeface="Arial"/>
              </a:rPr>
              <a:t>;</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di aver maturato le competenze di </a:t>
            </a:r>
            <a:r>
              <a:rPr lang="it-IT" sz="1400" b="1" dirty="0">
                <a:solidFill>
                  <a:srgbClr val="000000"/>
                </a:solidFill>
                <a:latin typeface="Arial"/>
              </a:rPr>
              <a:t>Educazione civica </a:t>
            </a:r>
            <a:r>
              <a:rPr lang="it-IT" sz="1400" dirty="0">
                <a:solidFill>
                  <a:srgbClr val="000000"/>
                </a:solidFill>
                <a:latin typeface="Arial"/>
              </a:rPr>
              <a:t>come definite nel </a:t>
            </a:r>
            <a:r>
              <a:rPr lang="it-IT" sz="1400" b="1" dirty="0">
                <a:solidFill>
                  <a:srgbClr val="000000"/>
                </a:solidFill>
                <a:latin typeface="Arial"/>
              </a:rPr>
              <a:t>curricolo d’istituto </a:t>
            </a:r>
            <a:r>
              <a:rPr lang="it-IT" sz="1400" dirty="0">
                <a:solidFill>
                  <a:srgbClr val="000000"/>
                </a:solidFill>
                <a:latin typeface="Arial"/>
              </a:rPr>
              <a:t>e previste dalle </a:t>
            </a:r>
            <a:r>
              <a:rPr lang="it-IT" sz="1400" b="1" dirty="0">
                <a:solidFill>
                  <a:srgbClr val="000000"/>
                </a:solidFill>
                <a:latin typeface="Arial"/>
              </a:rPr>
              <a:t>attività declinate dal documento del consiglio di classe</a:t>
            </a:r>
            <a:r>
              <a:rPr lang="it-IT" sz="1400" dirty="0">
                <a:solidFill>
                  <a:srgbClr val="000000"/>
                </a:solidFill>
                <a:latin typeface="Arial"/>
              </a:rPr>
              <a:t>. </a:t>
            </a:r>
          </a:p>
        </p:txBody>
      </p:sp>
    </p:spTree>
    <p:extLst>
      <p:ext uri="{BB962C8B-B14F-4D97-AF65-F5344CB8AC3E}">
        <p14:creationId xmlns:p14="http://schemas.microsoft.com/office/powerpoint/2010/main" val="1150270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Colloquio - </a:t>
            </a:r>
            <a:r>
              <a:rPr lang="it-IT" sz="2000" dirty="0" err="1">
                <a:solidFill>
                  <a:srgbClr val="00B0F0"/>
                </a:solidFill>
                <a:latin typeface="+mj-lt"/>
              </a:rPr>
              <a:t>IdA</a:t>
            </a:r>
            <a:r>
              <a:rPr lang="it-IT" sz="2000" dirty="0">
                <a:solidFill>
                  <a:srgbClr val="00B0F0"/>
                </a:solidFill>
                <a:latin typeface="+mj-lt"/>
              </a:rPr>
              <a:t> </a:t>
            </a:r>
            <a:endParaRPr lang="it-IT" dirty="0">
              <a:solidFill>
                <a:srgbClr val="00B0F0"/>
              </a:solidFill>
              <a:latin typeface="+mj-lt"/>
            </a:endParaRPr>
          </a:p>
        </p:txBody>
      </p:sp>
      <p:sp>
        <p:nvSpPr>
          <p:cNvPr id="3" name="Segnaposto testo 2"/>
          <p:cNvSpPr>
            <a:spLocks noGrp="1"/>
          </p:cNvSpPr>
          <p:nvPr>
            <p:ph type="body" sz="quarter" idx="11"/>
          </p:nvPr>
        </p:nvSpPr>
        <p:spPr>
          <a:xfrm>
            <a:off x="654050" y="1222625"/>
            <a:ext cx="6183313" cy="3257935"/>
          </a:xfrm>
        </p:spPr>
        <p:txBody>
          <a:bodyPr/>
          <a:lstStyle/>
          <a:p>
            <a:pPr lvl="0" algn="just">
              <a:spcBef>
                <a:spcPts val="0"/>
              </a:spcBef>
              <a:spcAft>
                <a:spcPts val="600"/>
              </a:spcAft>
              <a:buClrTx/>
              <a:buSzTx/>
            </a:pPr>
            <a:r>
              <a:rPr lang="it-IT" sz="1400" dirty="0">
                <a:solidFill>
                  <a:srgbClr val="000000"/>
                </a:solidFill>
                <a:latin typeface="Arial"/>
              </a:rPr>
              <a:t>I candidati, il cui percorso di studio personalizzato (PSP) prevede, nel terzo periodo didattico, </a:t>
            </a:r>
            <a:r>
              <a:rPr lang="it-IT" sz="1400" b="1" dirty="0">
                <a:solidFill>
                  <a:srgbClr val="000000"/>
                </a:solidFill>
                <a:latin typeface="Arial"/>
              </a:rPr>
              <a:t>l’esonero</a:t>
            </a:r>
            <a:r>
              <a:rPr lang="it-IT" sz="1400" dirty="0">
                <a:solidFill>
                  <a:srgbClr val="000000"/>
                </a:solidFill>
                <a:latin typeface="Arial"/>
              </a:rPr>
              <a:t> dalla frequenza di </a:t>
            </a:r>
            <a:r>
              <a:rPr lang="it-IT" sz="1400" b="1" dirty="0">
                <a:solidFill>
                  <a:srgbClr val="000000"/>
                </a:solidFill>
                <a:latin typeface="Arial"/>
              </a:rPr>
              <a:t>unità di apprendimento (UDA) riconducibili a intere discipline</a:t>
            </a:r>
            <a:r>
              <a:rPr lang="it-IT" sz="1400" dirty="0">
                <a:solidFill>
                  <a:srgbClr val="000000"/>
                </a:solidFill>
                <a:latin typeface="Arial"/>
              </a:rPr>
              <a:t>, possono – a richiesta – essere </a:t>
            </a:r>
            <a:r>
              <a:rPr lang="it-IT" sz="1400" b="1" dirty="0">
                <a:solidFill>
                  <a:srgbClr val="000000"/>
                </a:solidFill>
                <a:latin typeface="Arial"/>
              </a:rPr>
              <a:t>esonerati dall’esame su tali discipline </a:t>
            </a:r>
            <a:r>
              <a:rPr lang="it-IT" sz="1400" dirty="0">
                <a:solidFill>
                  <a:srgbClr val="000000"/>
                </a:solidFill>
                <a:latin typeface="Arial"/>
              </a:rPr>
              <a:t>nell’ambito del colloquio. </a:t>
            </a:r>
          </a:p>
          <a:p>
            <a:pPr lvl="0" algn="just">
              <a:spcBef>
                <a:spcPts val="0"/>
              </a:spcBef>
              <a:spcAft>
                <a:spcPts val="600"/>
              </a:spcAft>
              <a:buClrTx/>
              <a:buSzTx/>
            </a:pPr>
            <a:r>
              <a:rPr lang="it-IT" sz="1400" dirty="0">
                <a:solidFill>
                  <a:srgbClr val="000000"/>
                </a:solidFill>
                <a:latin typeface="Arial"/>
              </a:rPr>
              <a:t>Per i candidati che </a:t>
            </a:r>
            <a:r>
              <a:rPr lang="it-IT" sz="1400" b="1" dirty="0">
                <a:solidFill>
                  <a:srgbClr val="000000"/>
                </a:solidFill>
                <a:latin typeface="Arial"/>
              </a:rPr>
              <a:t>non hanno svolto i PCTO</a:t>
            </a:r>
            <a:r>
              <a:rPr lang="it-IT" sz="1400" dirty="0">
                <a:solidFill>
                  <a:srgbClr val="000000"/>
                </a:solidFill>
                <a:latin typeface="Arial"/>
              </a:rPr>
              <a:t>, il colloquio valorizza il </a:t>
            </a:r>
            <a:r>
              <a:rPr lang="it-IT" sz="1400" b="1" dirty="0">
                <a:solidFill>
                  <a:srgbClr val="000000"/>
                </a:solidFill>
                <a:latin typeface="Arial"/>
              </a:rPr>
              <a:t>patrimonio culturale della persona </a:t>
            </a:r>
            <a:r>
              <a:rPr lang="it-IT" sz="1400" dirty="0">
                <a:solidFill>
                  <a:srgbClr val="000000"/>
                </a:solidFill>
                <a:latin typeface="Arial"/>
              </a:rPr>
              <a:t>a partire dalla sua storia professionale e individuale, quale emerge dal patto formativo individuale, e favorisce una </a:t>
            </a:r>
            <a:r>
              <a:rPr lang="it-IT" sz="1400" b="1" dirty="0">
                <a:solidFill>
                  <a:srgbClr val="000000"/>
                </a:solidFill>
                <a:latin typeface="Arial"/>
              </a:rPr>
              <a:t>rilettura biografica del percorso </a:t>
            </a:r>
            <a:r>
              <a:rPr lang="it-IT" sz="1400" dirty="0">
                <a:solidFill>
                  <a:srgbClr val="000000"/>
                </a:solidFill>
                <a:latin typeface="Arial"/>
              </a:rPr>
              <a:t>anche nella prospettiva dell’apprendimento permanente. </a:t>
            </a:r>
          </a:p>
        </p:txBody>
      </p:sp>
    </p:spTree>
    <p:extLst>
      <p:ext uri="{BB962C8B-B14F-4D97-AF65-F5344CB8AC3E}">
        <p14:creationId xmlns:p14="http://schemas.microsoft.com/office/powerpoint/2010/main" val="3728262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Colloquio -  Trento e Bolzano corsi annuali </a:t>
            </a:r>
          </a:p>
        </p:txBody>
      </p:sp>
      <p:sp>
        <p:nvSpPr>
          <p:cNvPr id="3" name="Segnaposto testo 2"/>
          <p:cNvSpPr>
            <a:spLocks noGrp="1"/>
          </p:cNvSpPr>
          <p:nvPr>
            <p:ph type="body" sz="quarter" idx="11"/>
          </p:nvPr>
        </p:nvSpPr>
        <p:spPr>
          <a:xfrm>
            <a:off x="654050" y="1222625"/>
            <a:ext cx="6183313" cy="3257935"/>
          </a:xfrm>
        </p:spPr>
        <p:txBody>
          <a:bodyPr/>
          <a:lstStyle/>
          <a:p>
            <a:pPr lvl="0" algn="just">
              <a:spcBef>
                <a:spcPts val="0"/>
              </a:spcBef>
              <a:spcAft>
                <a:spcPts val="600"/>
              </a:spcAft>
              <a:buClrTx/>
              <a:buSzTx/>
            </a:pPr>
            <a:r>
              <a:rPr lang="it-IT" dirty="0">
                <a:solidFill>
                  <a:srgbClr val="000000"/>
                </a:solidFill>
                <a:latin typeface="Arial"/>
              </a:rPr>
              <a:t>Nell’ambito del colloquio </a:t>
            </a:r>
            <a:r>
              <a:rPr lang="it-IT" b="1" dirty="0">
                <a:solidFill>
                  <a:srgbClr val="000000"/>
                </a:solidFill>
                <a:latin typeface="Arial"/>
              </a:rPr>
              <a:t>il candidato espone</a:t>
            </a:r>
            <a:r>
              <a:rPr lang="it-IT" dirty="0">
                <a:solidFill>
                  <a:srgbClr val="000000"/>
                </a:solidFill>
                <a:latin typeface="Arial"/>
              </a:rPr>
              <a:t>, eventualmente anche in forma di elaborato multimediale, il progetto di lavoro (</a:t>
            </a:r>
            <a:r>
              <a:rPr lang="it-IT" b="1" dirty="0">
                <a:solidFill>
                  <a:srgbClr val="000000"/>
                </a:solidFill>
                <a:latin typeface="Arial"/>
              </a:rPr>
              <a:t>project-work</a:t>
            </a:r>
            <a:r>
              <a:rPr lang="it-IT" dirty="0">
                <a:solidFill>
                  <a:srgbClr val="000000"/>
                </a:solidFill>
                <a:latin typeface="Arial"/>
              </a:rPr>
              <a:t>) individuato e sviluppato durante il corso annuale, evidenziandone i risultati rispetto alle competenze tecnico-professionali di riferimento del corso annuale, la capacità di argomentare e motivare il processo seguito nell’elaborazione del progetto.</a:t>
            </a:r>
          </a:p>
        </p:txBody>
      </p:sp>
    </p:spTree>
    <p:extLst>
      <p:ext uri="{BB962C8B-B14F-4D97-AF65-F5344CB8AC3E}">
        <p14:creationId xmlns:p14="http://schemas.microsoft.com/office/powerpoint/2010/main" val="4656656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Colloquio - Valutazione </a:t>
            </a:r>
            <a:endParaRPr lang="it-IT" dirty="0">
              <a:solidFill>
                <a:srgbClr val="00B0F0"/>
              </a:solidFill>
              <a:latin typeface="+mj-lt"/>
            </a:endParaRPr>
          </a:p>
        </p:txBody>
      </p:sp>
      <p:sp>
        <p:nvSpPr>
          <p:cNvPr id="3" name="Segnaposto testo 2"/>
          <p:cNvSpPr>
            <a:spLocks noGrp="1"/>
          </p:cNvSpPr>
          <p:nvPr>
            <p:ph type="body" sz="quarter" idx="11"/>
          </p:nvPr>
        </p:nvSpPr>
        <p:spPr>
          <a:xfrm>
            <a:off x="654050" y="1222625"/>
            <a:ext cx="6183313" cy="3257935"/>
          </a:xfrm>
        </p:spPr>
        <p:txBody>
          <a:bodyPr/>
          <a:lstStyle/>
          <a:p>
            <a:pPr lvl="0" algn="just">
              <a:spcBef>
                <a:spcPts val="0"/>
              </a:spcBef>
              <a:spcAft>
                <a:spcPts val="600"/>
              </a:spcAft>
              <a:buClrTx/>
              <a:buSzTx/>
            </a:pPr>
            <a:r>
              <a:rPr lang="it-IT" dirty="0">
                <a:solidFill>
                  <a:srgbClr val="000000"/>
                </a:solidFill>
                <a:latin typeface="Arial"/>
              </a:rPr>
              <a:t>La commissione/classe:</a:t>
            </a:r>
          </a:p>
          <a:p>
            <a:pPr marL="285750" lvl="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procede all’</a:t>
            </a:r>
            <a:r>
              <a:rPr lang="it-IT" b="1" dirty="0">
                <a:solidFill>
                  <a:srgbClr val="000000"/>
                </a:solidFill>
                <a:latin typeface="Arial"/>
              </a:rPr>
              <a:t>attribuzione</a:t>
            </a:r>
            <a:r>
              <a:rPr lang="it-IT" dirty="0">
                <a:solidFill>
                  <a:srgbClr val="000000"/>
                </a:solidFill>
                <a:latin typeface="Arial"/>
              </a:rPr>
              <a:t> del punteggio del colloquio sostenuto da ciascun candidato </a:t>
            </a:r>
            <a:r>
              <a:rPr lang="it-IT" b="1" dirty="0">
                <a:solidFill>
                  <a:srgbClr val="000000"/>
                </a:solidFill>
                <a:latin typeface="Arial"/>
              </a:rPr>
              <a:t>nello stesso giorno </a:t>
            </a:r>
            <a:r>
              <a:rPr lang="it-IT" dirty="0">
                <a:solidFill>
                  <a:srgbClr val="000000"/>
                </a:solidFill>
                <a:latin typeface="Arial"/>
              </a:rPr>
              <a:t>nel quale il colloquio viene espletato </a:t>
            </a:r>
          </a:p>
          <a:p>
            <a:pPr marL="285750" lvl="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utilizza la </a:t>
            </a:r>
            <a:r>
              <a:rPr lang="it-IT" b="1" dirty="0">
                <a:solidFill>
                  <a:srgbClr val="000000"/>
                </a:solidFill>
                <a:latin typeface="Arial"/>
              </a:rPr>
              <a:t>griglia di valutazione di cui all’allegato A </a:t>
            </a:r>
            <a:r>
              <a:rPr lang="it-IT" dirty="0">
                <a:solidFill>
                  <a:srgbClr val="000000"/>
                </a:solidFill>
                <a:latin typeface="Arial"/>
              </a:rPr>
              <a:t>all’ordinanza.</a:t>
            </a:r>
          </a:p>
        </p:txBody>
      </p:sp>
    </p:spTree>
    <p:extLst>
      <p:ext uri="{BB962C8B-B14F-4D97-AF65-F5344CB8AC3E}">
        <p14:creationId xmlns:p14="http://schemas.microsoft.com/office/powerpoint/2010/main" val="72587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727900"/>
          </a:xfrm>
        </p:spPr>
        <p:txBody>
          <a:bodyPr/>
          <a:lstStyle/>
          <a:p>
            <a:pPr algn="ctr">
              <a:spcBef>
                <a:spcPts val="0"/>
              </a:spcBef>
            </a:pPr>
            <a:r>
              <a:rPr lang="it-IT" sz="2000" dirty="0">
                <a:solidFill>
                  <a:srgbClr val="00B0F0"/>
                </a:solidFill>
                <a:latin typeface="+mj-lt"/>
              </a:rPr>
              <a:t>Progetto </a:t>
            </a:r>
            <a:r>
              <a:rPr lang="it-IT" sz="2000" dirty="0" err="1">
                <a:solidFill>
                  <a:srgbClr val="00B0F0"/>
                </a:solidFill>
                <a:latin typeface="+mj-lt"/>
              </a:rPr>
              <a:t>Esabac</a:t>
            </a:r>
            <a:r>
              <a:rPr lang="it-IT" sz="2000" dirty="0">
                <a:solidFill>
                  <a:srgbClr val="00B0F0"/>
                </a:solidFill>
                <a:latin typeface="+mj-lt"/>
              </a:rPr>
              <a:t> e </a:t>
            </a:r>
            <a:r>
              <a:rPr lang="it-IT" sz="2000" dirty="0" err="1">
                <a:solidFill>
                  <a:srgbClr val="00B0F0"/>
                </a:solidFill>
                <a:latin typeface="+mj-lt"/>
              </a:rPr>
              <a:t>Esabac</a:t>
            </a:r>
            <a:r>
              <a:rPr lang="it-IT" sz="2000" dirty="0">
                <a:solidFill>
                  <a:srgbClr val="00B0F0"/>
                </a:solidFill>
                <a:latin typeface="+mj-lt"/>
              </a:rPr>
              <a:t> techno</a:t>
            </a:r>
          </a:p>
          <a:p>
            <a:pPr algn="ctr">
              <a:spcBef>
                <a:spcPts val="0"/>
              </a:spcBef>
            </a:pPr>
            <a:r>
              <a:rPr lang="it-IT" sz="2000" dirty="0">
                <a:solidFill>
                  <a:srgbClr val="00B0F0"/>
                </a:solidFill>
                <a:latin typeface="+mj-lt"/>
              </a:rPr>
              <a:t>Percorsi con opzione internazionale</a:t>
            </a:r>
            <a:endParaRPr lang="it-IT" dirty="0">
              <a:solidFill>
                <a:srgbClr val="00B0F0"/>
              </a:solidFill>
              <a:latin typeface="+mj-lt"/>
            </a:endParaRPr>
          </a:p>
        </p:txBody>
      </p:sp>
      <p:sp>
        <p:nvSpPr>
          <p:cNvPr id="3" name="Segnaposto testo 2"/>
          <p:cNvSpPr>
            <a:spLocks noGrp="1"/>
          </p:cNvSpPr>
          <p:nvPr>
            <p:ph type="body" sz="quarter" idx="11"/>
          </p:nvPr>
        </p:nvSpPr>
        <p:spPr>
          <a:xfrm>
            <a:off x="654050" y="1202076"/>
            <a:ext cx="6183313" cy="3278484"/>
          </a:xfrm>
        </p:spPr>
        <p:txBody>
          <a:bodyPr/>
          <a:lstStyle/>
          <a:p>
            <a:pPr lvl="0" algn="just">
              <a:spcBef>
                <a:spcPts val="0"/>
              </a:spcBef>
              <a:buClrTx/>
              <a:buSzTx/>
            </a:pPr>
            <a:endParaRPr lang="it-IT" dirty="0">
              <a:solidFill>
                <a:srgbClr val="000000"/>
              </a:solidFill>
              <a:latin typeface="Arial"/>
            </a:endParaRPr>
          </a:p>
          <a:p>
            <a:pPr lvl="0" algn="just">
              <a:spcBef>
                <a:spcPts val="0"/>
              </a:spcBef>
              <a:buClrTx/>
              <a:buSzTx/>
            </a:pPr>
            <a:r>
              <a:rPr lang="it-IT" dirty="0">
                <a:solidFill>
                  <a:srgbClr val="000000"/>
                </a:solidFill>
                <a:latin typeface="Arial"/>
              </a:rPr>
              <a:t>L’articolo 23 indica che specifiche disposizioni su questi percorsi saranno emanate con appositi decreti. </a:t>
            </a:r>
          </a:p>
        </p:txBody>
      </p:sp>
    </p:spTree>
    <p:extLst>
      <p:ext uri="{BB962C8B-B14F-4D97-AF65-F5344CB8AC3E}">
        <p14:creationId xmlns:p14="http://schemas.microsoft.com/office/powerpoint/2010/main" val="27268802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Esame dei candidati con disabilità, con DSA e altri BES</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lvl="0" algn="just">
              <a:spcBef>
                <a:spcPts val="0"/>
              </a:spcBef>
              <a:buClrTx/>
              <a:buSzTx/>
            </a:pPr>
            <a:endParaRPr lang="it-IT" sz="1400" dirty="0">
              <a:solidFill>
                <a:srgbClr val="000000"/>
              </a:solidFill>
              <a:latin typeface="Arial"/>
            </a:endParaRPr>
          </a:p>
          <a:p>
            <a:pPr marL="285750" lvl="0" indent="-285750" algn="just">
              <a:spcBef>
                <a:spcPts val="0"/>
              </a:spcBef>
              <a:spcAft>
                <a:spcPts val="600"/>
              </a:spcAft>
              <a:buClrTx/>
              <a:buSzTx/>
              <a:buFont typeface="Wingdings" panose="05000000000000000000" pitchFamily="2" charset="2"/>
              <a:buChar char="Ø"/>
            </a:pPr>
            <a:r>
              <a:rPr lang="it-IT" dirty="0">
                <a:solidFill>
                  <a:srgbClr val="000000"/>
                </a:solidFill>
                <a:latin typeface="Arial"/>
              </a:rPr>
              <a:t>Le </a:t>
            </a:r>
            <a:r>
              <a:rPr lang="it-IT" b="1" dirty="0">
                <a:solidFill>
                  <a:srgbClr val="000000"/>
                </a:solidFill>
                <a:latin typeface="Arial"/>
              </a:rPr>
              <a:t>previsioni</a:t>
            </a:r>
            <a:r>
              <a:rPr lang="it-IT" dirty="0">
                <a:solidFill>
                  <a:srgbClr val="000000"/>
                </a:solidFill>
                <a:latin typeface="Arial"/>
              </a:rPr>
              <a:t> per i candidati con disabilità, con DSA e altri BES (disposizioni sulle prove equipollenti, sulle misure compensative, sull’assegnazione di tempi differenziati per l’effettuazione delle prove scritte ecc.) </a:t>
            </a:r>
            <a:r>
              <a:rPr lang="it-IT" b="1" dirty="0">
                <a:solidFill>
                  <a:srgbClr val="000000"/>
                </a:solidFill>
                <a:latin typeface="Arial"/>
              </a:rPr>
              <a:t>ricalcano quelle ordinarie </a:t>
            </a:r>
            <a:r>
              <a:rPr lang="it-IT" dirty="0">
                <a:solidFill>
                  <a:srgbClr val="000000"/>
                </a:solidFill>
                <a:latin typeface="Arial"/>
              </a:rPr>
              <a:t>delle precedenti sessioni d’esame con prove scritte.</a:t>
            </a:r>
          </a:p>
          <a:p>
            <a:pPr marL="285750" lvl="0" indent="-285750" algn="just">
              <a:spcBef>
                <a:spcPts val="0"/>
              </a:spcBef>
              <a:spcAft>
                <a:spcPts val="600"/>
              </a:spcAft>
              <a:buClrTx/>
              <a:buSzTx/>
              <a:buFont typeface="Wingdings" panose="05000000000000000000" pitchFamily="2" charset="2"/>
              <a:buChar char="Ø"/>
            </a:pPr>
            <a:r>
              <a:rPr lang="it-IT" b="1" dirty="0">
                <a:solidFill>
                  <a:srgbClr val="000000"/>
                </a:solidFill>
                <a:latin typeface="Arial"/>
              </a:rPr>
              <a:t>Per il colloquio</a:t>
            </a:r>
            <a:r>
              <a:rPr lang="it-IT" dirty="0">
                <a:solidFill>
                  <a:srgbClr val="000000"/>
                </a:solidFill>
                <a:latin typeface="Arial"/>
              </a:rPr>
              <a:t>, anche per questi candidati </a:t>
            </a:r>
            <a:r>
              <a:rPr lang="it-IT" b="1" dirty="0">
                <a:solidFill>
                  <a:srgbClr val="000000"/>
                </a:solidFill>
                <a:latin typeface="Arial"/>
              </a:rPr>
              <a:t>non</a:t>
            </a:r>
            <a:r>
              <a:rPr lang="it-IT" dirty="0">
                <a:solidFill>
                  <a:srgbClr val="000000"/>
                </a:solidFill>
                <a:latin typeface="Arial"/>
              </a:rPr>
              <a:t> è più </a:t>
            </a:r>
            <a:r>
              <a:rPr lang="it-IT" b="1" dirty="0">
                <a:solidFill>
                  <a:srgbClr val="000000"/>
                </a:solidFill>
                <a:latin typeface="Arial"/>
              </a:rPr>
              <a:t>previsto</a:t>
            </a:r>
            <a:r>
              <a:rPr lang="it-IT" dirty="0">
                <a:solidFill>
                  <a:srgbClr val="000000"/>
                </a:solidFill>
                <a:latin typeface="Arial"/>
              </a:rPr>
              <a:t> il possibile svolgimento in </a:t>
            </a:r>
            <a:r>
              <a:rPr lang="it-IT" b="1" dirty="0">
                <a:solidFill>
                  <a:srgbClr val="000000"/>
                </a:solidFill>
                <a:latin typeface="Arial"/>
              </a:rPr>
              <a:t>modalità telematica</a:t>
            </a:r>
            <a:r>
              <a:rPr lang="it-IT" dirty="0">
                <a:solidFill>
                  <a:srgbClr val="000000"/>
                </a:solidFill>
                <a:latin typeface="Arial"/>
              </a:rPr>
              <a:t>.</a:t>
            </a:r>
          </a:p>
        </p:txBody>
      </p:sp>
    </p:spTree>
    <p:extLst>
      <p:ext uri="{BB962C8B-B14F-4D97-AF65-F5344CB8AC3E}">
        <p14:creationId xmlns:p14="http://schemas.microsoft.com/office/powerpoint/2010/main" val="14037649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08225" y="484450"/>
            <a:ext cx="6616558" cy="625159"/>
          </a:xfrm>
        </p:spPr>
        <p:txBody>
          <a:bodyPr/>
          <a:lstStyle/>
          <a:p>
            <a:pPr algn="ctr" defTabSz="1612900">
              <a:spcBef>
                <a:spcPts val="0"/>
              </a:spcBef>
              <a:tabLst>
                <a:tab pos="6102350" algn="l"/>
              </a:tabLst>
            </a:pPr>
            <a:r>
              <a:rPr lang="it-IT" sz="2000" dirty="0">
                <a:solidFill>
                  <a:srgbClr val="00B0F0"/>
                </a:solidFill>
                <a:latin typeface="+mj-lt"/>
              </a:rPr>
              <a:t>Altri elementi da sottolineare</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marL="285750" lvl="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Nella compilazione dei verbali è previsto l’uso di “Commissione web” «salvo motivata impossibilità». Art. 27 comma 3</a:t>
            </a:r>
          </a:p>
          <a:p>
            <a:pPr marL="285750" lvl="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La competenza alla firma degli attestati di credito formativo è precisata all’art. 28 comma 8.</a:t>
            </a:r>
          </a:p>
          <a:p>
            <a:pPr marL="28575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Si precisa che il Supplemento Europass al certificato e il Curriculum dello studente sono resi disponibili agli studenti nell’apposita piattaforma. Art. 28 comma 12 </a:t>
            </a:r>
          </a:p>
          <a:p>
            <a:pPr marL="28575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I Presidenti di commissione trasmettono al competente USR un’apposita relazione, sulla base di un </a:t>
            </a:r>
            <a:r>
              <a:rPr lang="it-IT" i="1" dirty="0" err="1">
                <a:solidFill>
                  <a:srgbClr val="000000"/>
                </a:solidFill>
                <a:latin typeface="Arial"/>
              </a:rPr>
              <a:t>form</a:t>
            </a:r>
            <a:r>
              <a:rPr lang="it-IT" dirty="0">
                <a:solidFill>
                  <a:srgbClr val="000000"/>
                </a:solidFill>
                <a:latin typeface="Arial"/>
              </a:rPr>
              <a:t> telematico disponibile su “Commissione web”. Art. 28 comma 6</a:t>
            </a:r>
          </a:p>
        </p:txBody>
      </p:sp>
    </p:spTree>
    <p:extLst>
      <p:ext uri="{BB962C8B-B14F-4D97-AF65-F5344CB8AC3E}">
        <p14:creationId xmlns:p14="http://schemas.microsoft.com/office/powerpoint/2010/main" val="3264623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Ammissione - candidati esterni</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algn="just">
              <a:spcBef>
                <a:spcPts val="0"/>
              </a:spcBef>
              <a:buClrTx/>
              <a:buSzTx/>
            </a:pPr>
            <a:r>
              <a:rPr lang="it-IT" dirty="0">
                <a:solidFill>
                  <a:schemeClr val="tx1"/>
                </a:solidFill>
                <a:latin typeface="Arial"/>
                <a:cs typeface="Arial"/>
                <a:sym typeface="Arial"/>
              </a:rPr>
              <a:t>Art. 4 - anche quest’anno i candidati esterni hanno presentato domanda tramite procedura informatizzata (Nota 24344 del 23 settembre 2022).</a:t>
            </a:r>
          </a:p>
          <a:p>
            <a:pPr algn="just">
              <a:spcBef>
                <a:spcPts val="0"/>
              </a:spcBef>
              <a:buClrTx/>
              <a:buSzTx/>
            </a:pPr>
            <a:endParaRPr lang="it-IT" dirty="0">
              <a:solidFill>
                <a:schemeClr val="tx1"/>
              </a:solidFill>
              <a:latin typeface="Arial"/>
              <a:cs typeface="Arial"/>
              <a:sym typeface="Arial"/>
            </a:endParaRPr>
          </a:p>
          <a:p>
            <a:pPr algn="just">
              <a:spcBef>
                <a:spcPts val="0"/>
              </a:spcBef>
              <a:buClrTx/>
              <a:buSzTx/>
            </a:pPr>
            <a:r>
              <a:rPr lang="it-IT" dirty="0">
                <a:solidFill>
                  <a:schemeClr val="tx1"/>
                </a:solidFill>
                <a:latin typeface="Arial"/>
                <a:cs typeface="Arial"/>
                <a:sym typeface="Arial"/>
              </a:rPr>
              <a:t>Anche per questi candidati </a:t>
            </a:r>
            <a:r>
              <a:rPr lang="it-IT" b="1" dirty="0">
                <a:solidFill>
                  <a:schemeClr val="tx1"/>
                </a:solidFill>
                <a:latin typeface="Arial"/>
                <a:cs typeface="Arial"/>
                <a:sym typeface="Arial"/>
              </a:rPr>
              <a:t>si prescinde </a:t>
            </a:r>
            <a:r>
              <a:rPr lang="it-IT" dirty="0">
                <a:solidFill>
                  <a:schemeClr val="tx1"/>
                </a:solidFill>
                <a:latin typeface="Arial"/>
                <a:cs typeface="Arial"/>
                <a:sym typeface="Arial"/>
              </a:rPr>
              <a:t>dal requisito «di cui all’articolo 14, comma 3, ultimo periodo, del d. lgs. 62/2017, in relazione alle </a:t>
            </a:r>
            <a:r>
              <a:rPr lang="it-IT" b="1" dirty="0">
                <a:solidFill>
                  <a:schemeClr val="tx1"/>
                </a:solidFill>
                <a:latin typeface="Arial"/>
                <a:cs typeface="Arial"/>
                <a:sym typeface="Arial"/>
              </a:rPr>
              <a:t>attività assimilabili ai PCTO</a:t>
            </a:r>
            <a:r>
              <a:rPr lang="it-IT" dirty="0">
                <a:solidFill>
                  <a:schemeClr val="tx1"/>
                </a:solidFill>
                <a:latin typeface="Arial"/>
                <a:cs typeface="Arial"/>
                <a:sym typeface="Arial"/>
              </a:rPr>
              <a:t>, come ridenominati dall’articolo 1, comma 784, della legge 30 dicembre 2018, n. 145».</a:t>
            </a:r>
          </a:p>
          <a:p>
            <a:pPr algn="just">
              <a:spcBef>
                <a:spcPts val="0"/>
              </a:spcBef>
              <a:buClrTx/>
              <a:buSzTx/>
            </a:pPr>
            <a:r>
              <a:rPr lang="it-IT" sz="1200" dirty="0">
                <a:solidFill>
                  <a:schemeClr val="tx1"/>
                </a:solidFill>
                <a:latin typeface="Arial"/>
                <a:cs typeface="Arial"/>
                <a:sym typeface="Arial"/>
              </a:rPr>
              <a:t> </a:t>
            </a:r>
          </a:p>
          <a:p>
            <a:pPr lvl="0" algn="just">
              <a:spcBef>
                <a:spcPts val="0"/>
              </a:spcBef>
              <a:buClrTx/>
              <a:buSzTx/>
            </a:pPr>
            <a:endParaRPr lang="it-IT" sz="1200" dirty="0">
              <a:solidFill>
                <a:schemeClr val="tx1"/>
              </a:solidFill>
              <a:latin typeface="Arial"/>
              <a:cs typeface="Arial"/>
              <a:sym typeface="Arial"/>
            </a:endParaRPr>
          </a:p>
          <a:p>
            <a:endParaRPr lang="it-IT" dirty="0">
              <a:latin typeface="+mn-lt"/>
            </a:endParaRPr>
          </a:p>
        </p:txBody>
      </p:sp>
    </p:spTree>
    <p:extLst>
      <p:ext uri="{BB962C8B-B14F-4D97-AF65-F5344CB8AC3E}">
        <p14:creationId xmlns:p14="http://schemas.microsoft.com/office/powerpoint/2010/main" val="1810426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75642" y="474176"/>
            <a:ext cx="6287549" cy="625159"/>
          </a:xfrm>
        </p:spPr>
        <p:txBody>
          <a:bodyPr/>
          <a:lstStyle/>
          <a:p>
            <a:pPr algn="ctr">
              <a:spcBef>
                <a:spcPts val="0"/>
              </a:spcBef>
            </a:pPr>
            <a:r>
              <a:rPr lang="it-IT" sz="2000" dirty="0">
                <a:solidFill>
                  <a:srgbClr val="00B0F0"/>
                </a:solidFill>
                <a:latin typeface="+mj-lt"/>
              </a:rPr>
              <a:t>Candidati esterni Trento e Bolzano</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109609"/>
            <a:ext cx="6183313" cy="3370951"/>
          </a:xfrm>
        </p:spPr>
        <p:txBody>
          <a:bodyPr/>
          <a:lstStyle/>
          <a:p>
            <a:pPr algn="just">
              <a:spcBef>
                <a:spcPts val="0"/>
              </a:spcBef>
              <a:buClrTx/>
              <a:buSzTx/>
            </a:pPr>
            <a:endParaRPr lang="it-IT" dirty="0">
              <a:solidFill>
                <a:schemeClr val="tx1"/>
              </a:solidFill>
              <a:latin typeface="Arial"/>
              <a:cs typeface="Arial"/>
              <a:sym typeface="Arial"/>
            </a:endParaRPr>
          </a:p>
          <a:p>
            <a:pPr algn="just">
              <a:spcBef>
                <a:spcPts val="0"/>
              </a:spcBef>
              <a:buClrTx/>
              <a:buSzTx/>
            </a:pPr>
            <a:r>
              <a:rPr lang="it-IT" dirty="0">
                <a:solidFill>
                  <a:schemeClr val="tx1"/>
                </a:solidFill>
                <a:latin typeface="Arial"/>
                <a:cs typeface="Arial"/>
                <a:sym typeface="Arial"/>
              </a:rPr>
              <a:t>Art. 4 - Si prevede che, nelle Province autonome di Trento e Bolzano, possano essere ammessi come candidati esterni coloro che, dopo aver frequentato il corso annuale previsto dall’articolo 15, comma 6, del </a:t>
            </a:r>
            <a:r>
              <a:rPr lang="it-IT" dirty="0" err="1">
                <a:solidFill>
                  <a:schemeClr val="tx1"/>
                </a:solidFill>
                <a:latin typeface="Arial"/>
                <a:cs typeface="Arial"/>
                <a:sym typeface="Arial"/>
              </a:rPr>
              <a:t>Dlgs</a:t>
            </a:r>
            <a:r>
              <a:rPr lang="it-IT" dirty="0">
                <a:solidFill>
                  <a:schemeClr val="tx1"/>
                </a:solidFill>
                <a:latin typeface="Arial"/>
                <a:cs typeface="Arial"/>
                <a:sym typeface="Arial"/>
              </a:rPr>
              <a:t> 226/2005, siano già stati ammessi all’esame di Stato ma non lo abbiano superato; l’ammissione è subordinata comunque al superamento dell’esame preliminare.</a:t>
            </a:r>
            <a:r>
              <a:rPr lang="it-IT" sz="1200" dirty="0">
                <a:solidFill>
                  <a:schemeClr val="tx1"/>
                </a:solidFill>
                <a:latin typeface="Arial"/>
                <a:cs typeface="Arial"/>
                <a:sym typeface="Arial"/>
              </a:rPr>
              <a:t> </a:t>
            </a:r>
          </a:p>
          <a:p>
            <a:pPr lvl="0" algn="just">
              <a:spcBef>
                <a:spcPts val="0"/>
              </a:spcBef>
              <a:buClrTx/>
              <a:buSzTx/>
            </a:pPr>
            <a:endParaRPr lang="it-IT" sz="1200" dirty="0">
              <a:solidFill>
                <a:schemeClr val="tx1"/>
              </a:solidFill>
              <a:latin typeface="Arial"/>
              <a:cs typeface="Arial"/>
              <a:sym typeface="Arial"/>
            </a:endParaRPr>
          </a:p>
          <a:p>
            <a:endParaRPr lang="it-IT" dirty="0">
              <a:latin typeface="+mn-lt"/>
            </a:endParaRPr>
          </a:p>
        </p:txBody>
      </p:sp>
    </p:spTree>
    <p:extLst>
      <p:ext uri="{BB962C8B-B14F-4D97-AF65-F5344CB8AC3E}">
        <p14:creationId xmlns:p14="http://schemas.microsoft.com/office/powerpoint/2010/main" val="306282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47194" y="474176"/>
            <a:ext cx="6529034" cy="625159"/>
          </a:xfrm>
        </p:spPr>
        <p:txBody>
          <a:bodyPr/>
          <a:lstStyle/>
          <a:p>
            <a:pPr algn="ctr">
              <a:spcBef>
                <a:spcPts val="0"/>
              </a:spcBef>
            </a:pPr>
            <a:r>
              <a:rPr lang="it-IT" sz="2000" dirty="0">
                <a:solidFill>
                  <a:srgbClr val="00B0F0"/>
                </a:solidFill>
                <a:latin typeface="+mj-lt"/>
              </a:rPr>
              <a:t>Candidati esterni già in possesso di altro diploma</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011233"/>
            <a:ext cx="6183313" cy="3370951"/>
          </a:xfrm>
        </p:spPr>
        <p:txBody>
          <a:bodyPr/>
          <a:lstStyle/>
          <a:p>
            <a:pPr algn="just">
              <a:spcBef>
                <a:spcPts val="0"/>
              </a:spcBef>
              <a:spcAft>
                <a:spcPts val="400"/>
              </a:spcAft>
              <a:buClrTx/>
              <a:buSzTx/>
            </a:pPr>
            <a:r>
              <a:rPr lang="it-IT" dirty="0">
                <a:solidFill>
                  <a:schemeClr val="tx1"/>
                </a:solidFill>
                <a:latin typeface="Arial"/>
                <a:cs typeface="Arial"/>
                <a:sym typeface="Arial"/>
              </a:rPr>
              <a:t>Attenzione alla riformulazione dell’articolo 4 comma 6:</a:t>
            </a:r>
          </a:p>
          <a:p>
            <a:pPr algn="just">
              <a:spcBef>
                <a:spcPts val="0"/>
              </a:spcBef>
              <a:spcAft>
                <a:spcPts val="400"/>
              </a:spcAft>
              <a:buClrTx/>
              <a:buSzTx/>
            </a:pPr>
            <a:r>
              <a:rPr lang="it-IT" i="1" dirty="0">
                <a:solidFill>
                  <a:schemeClr val="tx1"/>
                </a:solidFill>
                <a:latin typeface="Arial"/>
                <a:cs typeface="Arial"/>
                <a:sym typeface="Arial"/>
              </a:rPr>
              <a:t>Non è consentito ripetere l’esame di Stato già sostenuto con esito positivo per la stessa tipologia o indirizzo, articolazione, opzione. </a:t>
            </a:r>
            <a:r>
              <a:rPr lang="it-IT" i="1" u="sng" dirty="0">
                <a:solidFill>
                  <a:schemeClr val="tx1"/>
                </a:solidFill>
                <a:latin typeface="Arial"/>
                <a:cs typeface="Arial"/>
                <a:sym typeface="Arial"/>
              </a:rPr>
              <a:t>Negli </a:t>
            </a:r>
            <a:r>
              <a:rPr lang="it-IT" b="1" i="1" u="sng" dirty="0">
                <a:solidFill>
                  <a:schemeClr val="tx1"/>
                </a:solidFill>
                <a:latin typeface="Arial"/>
                <a:cs typeface="Arial"/>
                <a:sym typeface="Arial"/>
              </a:rPr>
              <a:t>istituti professionali di nuovo ordinamento</a:t>
            </a:r>
            <a:r>
              <a:rPr lang="it-IT" i="1" u="sng" dirty="0">
                <a:solidFill>
                  <a:schemeClr val="tx1"/>
                </a:solidFill>
                <a:latin typeface="Arial"/>
                <a:cs typeface="Arial"/>
                <a:sym typeface="Arial"/>
              </a:rPr>
              <a:t>, ai candidati </a:t>
            </a:r>
            <a:r>
              <a:rPr lang="it-IT" b="1" i="1" u="sng" dirty="0">
                <a:solidFill>
                  <a:schemeClr val="tx1"/>
                </a:solidFill>
                <a:latin typeface="Arial"/>
                <a:cs typeface="Arial"/>
                <a:sym typeface="Arial"/>
              </a:rPr>
              <a:t>già in possesso di un diploma del previgente ordinamento</a:t>
            </a:r>
            <a:r>
              <a:rPr lang="it-IT" i="1" u="sng" dirty="0">
                <a:solidFill>
                  <a:schemeClr val="tx1"/>
                </a:solidFill>
                <a:latin typeface="Arial"/>
                <a:cs typeface="Arial"/>
                <a:sym typeface="Arial"/>
              </a:rPr>
              <a:t> è </a:t>
            </a:r>
            <a:r>
              <a:rPr lang="it-IT" b="1" i="1" u="sng" dirty="0">
                <a:solidFill>
                  <a:schemeClr val="tx1"/>
                </a:solidFill>
                <a:latin typeface="Arial"/>
                <a:cs typeface="Arial"/>
                <a:sym typeface="Arial"/>
              </a:rPr>
              <a:t>consentito</a:t>
            </a:r>
            <a:r>
              <a:rPr lang="it-IT" i="1" u="sng" dirty="0">
                <a:solidFill>
                  <a:schemeClr val="tx1"/>
                </a:solidFill>
                <a:latin typeface="Arial"/>
                <a:cs typeface="Arial"/>
                <a:sym typeface="Arial"/>
              </a:rPr>
              <a:t> svolgere l’esame di Stato </a:t>
            </a:r>
            <a:r>
              <a:rPr lang="it-IT" b="1" i="1" u="sng" dirty="0">
                <a:solidFill>
                  <a:schemeClr val="tx1"/>
                </a:solidFill>
                <a:latin typeface="Arial"/>
                <a:cs typeface="Arial"/>
                <a:sym typeface="Arial"/>
              </a:rPr>
              <a:t>nello stesso indirizzo </a:t>
            </a:r>
            <a:r>
              <a:rPr lang="it-IT" i="1" u="sng" dirty="0">
                <a:solidFill>
                  <a:schemeClr val="tx1"/>
                </a:solidFill>
                <a:latin typeface="Arial"/>
                <a:cs typeface="Arial"/>
                <a:sym typeface="Arial"/>
              </a:rPr>
              <a:t>solo nel caso in cui </a:t>
            </a:r>
            <a:r>
              <a:rPr lang="it-IT" b="1" i="1" u="sng" dirty="0">
                <a:solidFill>
                  <a:schemeClr val="tx1"/>
                </a:solidFill>
                <a:latin typeface="Arial"/>
                <a:cs typeface="Arial"/>
                <a:sym typeface="Arial"/>
              </a:rPr>
              <a:t>il percorso di nuovo ordinamento si differenzi </a:t>
            </a:r>
            <a:r>
              <a:rPr lang="it-IT" i="1" u="sng" dirty="0">
                <a:solidFill>
                  <a:schemeClr val="tx1"/>
                </a:solidFill>
                <a:latin typeface="Arial"/>
                <a:cs typeface="Arial"/>
                <a:sym typeface="Arial"/>
              </a:rPr>
              <a:t>dall’articolazione od opzione di cui posseggono già il diploma con riferimento al </a:t>
            </a:r>
            <a:r>
              <a:rPr lang="it-IT" b="1" i="1" u="sng" dirty="0">
                <a:solidFill>
                  <a:schemeClr val="tx1"/>
                </a:solidFill>
                <a:latin typeface="Arial"/>
                <a:cs typeface="Arial"/>
                <a:sym typeface="Arial"/>
              </a:rPr>
              <a:t>quadro orario </a:t>
            </a:r>
            <a:r>
              <a:rPr lang="it-IT" i="1" u="sng" dirty="0">
                <a:solidFill>
                  <a:schemeClr val="tx1"/>
                </a:solidFill>
                <a:latin typeface="Arial"/>
                <a:cs typeface="Arial"/>
                <a:sym typeface="Arial"/>
              </a:rPr>
              <a:t>degli insegnamenti impartiti e/o al codice </a:t>
            </a:r>
            <a:r>
              <a:rPr lang="it-IT" b="1" i="1" u="sng" dirty="0">
                <a:solidFill>
                  <a:schemeClr val="tx1"/>
                </a:solidFill>
                <a:latin typeface="Arial"/>
                <a:cs typeface="Arial"/>
                <a:sym typeface="Arial"/>
              </a:rPr>
              <a:t>ATECO</a:t>
            </a:r>
            <a:r>
              <a:rPr lang="it-IT" i="1" u="sng" dirty="0">
                <a:solidFill>
                  <a:schemeClr val="tx1"/>
                </a:solidFill>
                <a:latin typeface="Arial"/>
                <a:cs typeface="Arial"/>
                <a:sym typeface="Arial"/>
              </a:rPr>
              <a:t> e/o al codice </a:t>
            </a:r>
            <a:r>
              <a:rPr lang="it-IT" b="1" i="1" u="sng" dirty="0">
                <a:solidFill>
                  <a:schemeClr val="tx1"/>
                </a:solidFill>
                <a:latin typeface="Arial"/>
                <a:cs typeface="Arial"/>
                <a:sym typeface="Arial"/>
              </a:rPr>
              <a:t>NUP</a:t>
            </a:r>
            <a:r>
              <a:rPr lang="it-IT" i="1" u="sng" dirty="0">
                <a:solidFill>
                  <a:schemeClr val="tx1"/>
                </a:solidFill>
                <a:latin typeface="Arial"/>
                <a:cs typeface="Arial"/>
                <a:sym typeface="Arial"/>
              </a:rPr>
              <a:t> di cui alla “Nomenclatura e classificazione delle Unità Professionali (NUP)” che caratterizzano il percorso.</a:t>
            </a:r>
          </a:p>
          <a:p>
            <a:pPr algn="just">
              <a:spcBef>
                <a:spcPts val="0"/>
              </a:spcBef>
              <a:buClrTx/>
              <a:buSzTx/>
            </a:pPr>
            <a:endParaRPr lang="it-IT" dirty="0">
              <a:solidFill>
                <a:schemeClr val="tx1"/>
              </a:solidFill>
              <a:latin typeface="Arial"/>
              <a:cs typeface="Arial"/>
              <a:sym typeface="Arial"/>
            </a:endParaRPr>
          </a:p>
          <a:p>
            <a:pPr algn="just">
              <a:spcBef>
                <a:spcPts val="0"/>
              </a:spcBef>
              <a:buClrTx/>
              <a:buSzTx/>
            </a:pPr>
            <a:r>
              <a:rPr lang="it-IT" sz="1200" dirty="0">
                <a:solidFill>
                  <a:schemeClr val="tx1"/>
                </a:solidFill>
                <a:latin typeface="Arial"/>
                <a:cs typeface="Arial"/>
                <a:sym typeface="Arial"/>
              </a:rPr>
              <a:t>N.B. Il richiamo ai «NUP» è stato mantenuto in quanto è nella normativa sui nuovi professionali; a partire dal 2023 l’Istat adotta la classificazione delle professioni CP2021</a:t>
            </a:r>
          </a:p>
          <a:p>
            <a:pPr lvl="0" algn="just">
              <a:spcBef>
                <a:spcPts val="0"/>
              </a:spcBef>
              <a:buClrTx/>
              <a:buSzTx/>
            </a:pPr>
            <a:endParaRPr lang="it-IT" sz="1200" dirty="0">
              <a:solidFill>
                <a:schemeClr val="tx1"/>
              </a:solidFill>
              <a:latin typeface="Arial"/>
              <a:cs typeface="Arial"/>
              <a:sym typeface="Arial"/>
            </a:endParaRPr>
          </a:p>
          <a:p>
            <a:endParaRPr lang="it-IT" dirty="0">
              <a:latin typeface="+mn-lt"/>
            </a:endParaRPr>
          </a:p>
        </p:txBody>
      </p:sp>
    </p:spTree>
    <p:extLst>
      <p:ext uri="{BB962C8B-B14F-4D97-AF65-F5344CB8AC3E}">
        <p14:creationId xmlns:p14="http://schemas.microsoft.com/office/powerpoint/2010/main" val="3849133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Esame preliminare dei candidati esterni</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109609"/>
            <a:ext cx="6183313" cy="3370951"/>
          </a:xfrm>
        </p:spPr>
        <p:txBody>
          <a:bodyPr/>
          <a:lstStyle/>
          <a:p>
            <a:pPr algn="just">
              <a:spcBef>
                <a:spcPts val="0"/>
              </a:spcBef>
              <a:buClrTx/>
              <a:buSzTx/>
            </a:pPr>
            <a:r>
              <a:rPr lang="it-IT" dirty="0">
                <a:solidFill>
                  <a:schemeClr val="tx1"/>
                </a:solidFill>
                <a:latin typeface="Arial"/>
                <a:cs typeface="Arial"/>
                <a:sym typeface="Arial"/>
              </a:rPr>
              <a:t>L’articolo 5 riporta le indicazioni relative all’esame preliminare in continuità con quanto già presente nelle OM precedenti; al comma 10 è stata aggiunta la seguente precisazione:</a:t>
            </a:r>
          </a:p>
          <a:p>
            <a:pPr algn="just">
              <a:spcBef>
                <a:spcPts val="0"/>
              </a:spcBef>
              <a:buClrTx/>
              <a:buSzTx/>
            </a:pPr>
            <a:endParaRPr lang="it-IT" dirty="0">
              <a:solidFill>
                <a:schemeClr val="tx1"/>
              </a:solidFill>
              <a:latin typeface="Arial"/>
              <a:cs typeface="Arial"/>
              <a:sym typeface="Arial"/>
            </a:endParaRPr>
          </a:p>
          <a:p>
            <a:pPr algn="just">
              <a:spcBef>
                <a:spcPts val="0"/>
              </a:spcBef>
              <a:buClrTx/>
              <a:buSzTx/>
            </a:pPr>
            <a:r>
              <a:rPr lang="it-IT" i="1" dirty="0">
                <a:solidFill>
                  <a:schemeClr val="tx1"/>
                </a:solidFill>
                <a:latin typeface="Arial"/>
                <a:cs typeface="Arial"/>
                <a:sym typeface="Arial"/>
              </a:rPr>
              <a:t>Il candidato è ammesso all’esame di Stato se consegue un punteggio minimo di sei decimi in ciascuna delle discipline per le quali sostiene la prova; </a:t>
            </a:r>
            <a:r>
              <a:rPr lang="it-IT" b="1" i="1" dirty="0">
                <a:solidFill>
                  <a:schemeClr val="tx1"/>
                </a:solidFill>
                <a:latin typeface="Arial"/>
                <a:cs typeface="Arial"/>
                <a:sym typeface="Arial"/>
              </a:rPr>
              <a:t>in caso di valutazione di prove relative a più anni di corso ai sensi del comma 2, il punteggio minimo di sei decimi deve essere conseguito in tutte le prove, per tutti gli anni di corso.</a:t>
            </a:r>
            <a:endParaRPr lang="it-IT" b="1" i="1" dirty="0">
              <a:latin typeface="+mn-lt"/>
            </a:endParaRPr>
          </a:p>
        </p:txBody>
      </p:sp>
    </p:spTree>
    <p:extLst>
      <p:ext uri="{BB962C8B-B14F-4D97-AF65-F5344CB8AC3E}">
        <p14:creationId xmlns:p14="http://schemas.microsoft.com/office/powerpoint/2010/main" val="268584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Effettuazione delle prove d’esame </a:t>
            </a:r>
          </a:p>
          <a:p>
            <a:pPr algn="ctr">
              <a:spcBef>
                <a:spcPts val="0"/>
              </a:spcBef>
            </a:pPr>
            <a:r>
              <a:rPr lang="it-IT" sz="2000" dirty="0">
                <a:solidFill>
                  <a:srgbClr val="00B0F0"/>
                </a:solidFill>
                <a:latin typeface="+mj-lt"/>
              </a:rPr>
              <a:t>fuori dalla sede scolastica</a:t>
            </a:r>
          </a:p>
        </p:txBody>
      </p:sp>
      <p:sp>
        <p:nvSpPr>
          <p:cNvPr id="3" name="Segnaposto testo 2"/>
          <p:cNvSpPr>
            <a:spLocks noGrp="1"/>
          </p:cNvSpPr>
          <p:nvPr>
            <p:ph type="body" sz="quarter" idx="11"/>
          </p:nvPr>
        </p:nvSpPr>
        <p:spPr>
          <a:xfrm>
            <a:off x="627218" y="1408918"/>
            <a:ext cx="6183313" cy="3483033"/>
          </a:xfrm>
        </p:spPr>
        <p:txBody>
          <a:bodyPr/>
          <a:lstStyle/>
          <a:p>
            <a:pPr algn="just">
              <a:spcBef>
                <a:spcPts val="600"/>
              </a:spcBef>
            </a:pPr>
            <a:r>
              <a:rPr lang="it-IT" dirty="0">
                <a:solidFill>
                  <a:schemeClr val="tx1"/>
                </a:solidFill>
                <a:latin typeface="+mn-lt"/>
              </a:rPr>
              <a:t>L’articolo 8 riguarda </a:t>
            </a:r>
            <a:r>
              <a:rPr lang="it-IT" b="1" dirty="0">
                <a:solidFill>
                  <a:schemeClr val="tx1"/>
                </a:solidFill>
                <a:latin typeface="+mn-lt"/>
              </a:rPr>
              <a:t>solo</a:t>
            </a:r>
            <a:r>
              <a:rPr lang="it-IT" dirty="0">
                <a:solidFill>
                  <a:schemeClr val="tx1"/>
                </a:solidFill>
                <a:latin typeface="+mn-lt"/>
              </a:rPr>
              <a:t> la gestione delle </a:t>
            </a:r>
            <a:r>
              <a:rPr lang="it-IT" b="1" dirty="0">
                <a:solidFill>
                  <a:schemeClr val="tx1"/>
                </a:solidFill>
                <a:latin typeface="+mn-lt"/>
              </a:rPr>
              <a:t>richieste di effettuazione delle prove d’esame fuori dalla sede scolastica</a:t>
            </a:r>
            <a:r>
              <a:rPr lang="it-IT" dirty="0">
                <a:solidFill>
                  <a:schemeClr val="tx1"/>
                </a:solidFill>
                <a:latin typeface="+mn-lt"/>
              </a:rPr>
              <a:t> per i candidati </a:t>
            </a:r>
            <a:r>
              <a:rPr lang="it-IT" b="1" dirty="0">
                <a:solidFill>
                  <a:schemeClr val="tx1"/>
                </a:solidFill>
                <a:latin typeface="+mn-lt"/>
              </a:rPr>
              <a:t>degenti</a:t>
            </a:r>
            <a:r>
              <a:rPr lang="it-IT" dirty="0">
                <a:solidFill>
                  <a:schemeClr val="tx1"/>
                </a:solidFill>
                <a:latin typeface="+mn-lt"/>
              </a:rPr>
              <a:t> in luoghi di cura od ospedali o </a:t>
            </a:r>
            <a:r>
              <a:rPr lang="it-IT" b="1" dirty="0">
                <a:solidFill>
                  <a:schemeClr val="tx1"/>
                </a:solidFill>
                <a:latin typeface="+mn-lt"/>
              </a:rPr>
              <a:t>detenuti</a:t>
            </a:r>
            <a:r>
              <a:rPr lang="it-IT" dirty="0">
                <a:solidFill>
                  <a:schemeClr val="tx1"/>
                </a:solidFill>
                <a:latin typeface="+mn-lt"/>
              </a:rPr>
              <a:t>, o comunque impossibilitati a lasciare il proprio domicilio nel periodo dell’esame. </a:t>
            </a:r>
          </a:p>
          <a:p>
            <a:pPr algn="just">
              <a:spcBef>
                <a:spcPts val="600"/>
              </a:spcBef>
            </a:pPr>
            <a:r>
              <a:rPr lang="it-IT" b="1" dirty="0">
                <a:solidFill>
                  <a:schemeClr val="tx1"/>
                </a:solidFill>
                <a:latin typeface="+mn-lt"/>
              </a:rPr>
              <a:t>Non è più prevista la possibilità di svolgere il colloquio a distanza, </a:t>
            </a:r>
            <a:r>
              <a:rPr lang="it-IT" dirty="0">
                <a:solidFill>
                  <a:schemeClr val="tx1"/>
                </a:solidFill>
                <a:latin typeface="+mn-lt"/>
              </a:rPr>
              <a:t>come era avvenuto negli esami degli anni 2020 – 2022. Per la gestione delle assenze durante i colloqui, si veda l’art. 26 comma 3 (slide successiva).</a:t>
            </a:r>
            <a:endParaRPr lang="it-IT" dirty="0">
              <a:latin typeface="+mn-lt"/>
            </a:endParaRPr>
          </a:p>
        </p:txBody>
      </p:sp>
    </p:spTree>
    <p:extLst>
      <p:ext uri="{BB962C8B-B14F-4D97-AF65-F5344CB8AC3E}">
        <p14:creationId xmlns:p14="http://schemas.microsoft.com/office/powerpoint/2010/main" val="2927806287"/>
      </p:ext>
    </p:extLst>
  </p:cSld>
  <p:clrMapOvr>
    <a:masterClrMapping/>
  </p:clrMapOvr>
</p:sld>
</file>

<file path=ppt/theme/theme1.xml><?xml version="1.0" encoding="utf-8"?>
<a:theme xmlns:a="http://schemas.openxmlformats.org/drawingml/2006/main" name="Cadwal templat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4259</TotalTime>
  <Words>4711</Words>
  <Application>Microsoft Office PowerPoint</Application>
  <PresentationFormat>Presentazione su schermo (16:9)</PresentationFormat>
  <Paragraphs>233</Paragraphs>
  <Slides>47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47</vt:i4>
      </vt:variant>
    </vt:vector>
  </HeadingPairs>
  <TitlesOfParts>
    <vt:vector size="52" baseType="lpstr">
      <vt:lpstr>Wingdings</vt:lpstr>
      <vt:lpstr>Karla</vt:lpstr>
      <vt:lpstr>Arial</vt:lpstr>
      <vt:lpstr>Montserrat</vt:lpstr>
      <vt:lpstr>Cadwal template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Valle, Gianfranco</dc:creator>
  <cp:lastModifiedBy>Giorda Flaminia</cp:lastModifiedBy>
  <cp:revision>400</cp:revision>
  <cp:lastPrinted>2017-05-12T13:29:16Z</cp:lastPrinted>
  <dcterms:modified xsi:type="dcterms:W3CDTF">2023-03-24T16:04:37Z</dcterms:modified>
</cp:coreProperties>
</file>