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5" r:id="rId3"/>
    <p:sldId id="372" r:id="rId4"/>
    <p:sldId id="341" r:id="rId5"/>
    <p:sldId id="360" r:id="rId6"/>
    <p:sldId id="361" r:id="rId7"/>
    <p:sldId id="363" r:id="rId8"/>
    <p:sldId id="364" r:id="rId9"/>
    <p:sldId id="365" r:id="rId10"/>
    <p:sldId id="367" r:id="rId11"/>
    <p:sldId id="370" r:id="rId12"/>
    <p:sldId id="368" r:id="rId13"/>
    <p:sldId id="369" r:id="rId14"/>
    <p:sldId id="373" r:id="rId15"/>
    <p:sldId id="371" r:id="rId16"/>
    <p:sldId id="374" r:id="rId17"/>
    <p:sldId id="375" r:id="rId18"/>
  </p:sldIdLst>
  <p:sldSz cx="9144000" cy="5143500" type="screen16x9"/>
  <p:notesSz cx="6797675" cy="9926638"/>
  <p:embeddedFontLst>
    <p:embeddedFont>
      <p:font typeface="Karla" pitchFamily="2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85BD2A"/>
    <a:srgbClr val="3F9BC5"/>
    <a:srgbClr val="FABE16"/>
    <a:srgbClr val="A12F4D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AE10F-FF9C-4A6C-8CAD-FF3E26B48DA4}">
  <a:tblStyle styleId="{257AE10F-FF9C-4A6C-8CAD-FF3E26B48DA4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71" autoAdjust="0"/>
  </p:normalViewPr>
  <p:slideViewPr>
    <p:cSldViewPr snapToGrid="0">
      <p:cViewPr varScale="1">
        <p:scale>
          <a:sx n="138" d="100"/>
          <a:sy n="138" d="100"/>
        </p:scale>
        <p:origin x="75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2" y="480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4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F2D36-7F0C-475A-BF54-8B04E461AC3E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D0BCE-EEB9-45E3-9A08-DE55A184B6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864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8866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4774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Possibilità di ripetere per fare esame a marzo 2023</a:t>
            </a:r>
          </a:p>
        </p:txBody>
      </p:sp>
    </p:spTree>
    <p:extLst>
      <p:ext uri="{BB962C8B-B14F-4D97-AF65-F5344CB8AC3E}">
        <p14:creationId xmlns:p14="http://schemas.microsoft.com/office/powerpoint/2010/main" val="2899065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9065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Possibilità di ripetere per </a:t>
            </a:r>
            <a:r>
              <a:rPr lang="it-IT"/>
              <a:t>fare esame a marzo 2022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2024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Possibilità di ripetere per </a:t>
            </a:r>
            <a:r>
              <a:rPr lang="it-IT"/>
              <a:t>fare esame a marzo 2022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9065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Prove Invalsi non sono requisito di ammissione</a:t>
            </a:r>
          </a:p>
        </p:txBody>
      </p:sp>
    </p:spTree>
    <p:extLst>
      <p:ext uri="{BB962C8B-B14F-4D97-AF65-F5344CB8AC3E}">
        <p14:creationId xmlns:p14="http://schemas.microsoft.com/office/powerpoint/2010/main" val="2899065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Voto IRC nella deliberazione diviene parere messo a verbale</a:t>
            </a:r>
          </a:p>
        </p:txBody>
      </p:sp>
    </p:spTree>
    <p:extLst>
      <p:ext uri="{BB962C8B-B14F-4D97-AF65-F5344CB8AC3E}">
        <p14:creationId xmlns:p14="http://schemas.microsoft.com/office/powerpoint/2010/main" val="2899065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9065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Prova</a:t>
            </a:r>
            <a:r>
              <a:rPr lang="it-IT" baseline="0" dirty="0"/>
              <a:t> orale ed elaborato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9065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Prova</a:t>
            </a:r>
            <a:r>
              <a:rPr lang="it-IT" baseline="0" dirty="0"/>
              <a:t> orale ed elaborato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9065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Prova</a:t>
            </a:r>
            <a:r>
              <a:rPr lang="it-IT" baseline="0" dirty="0"/>
              <a:t> orale ed elaborato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9065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9065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90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zio Capitol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660" y="1"/>
            <a:ext cx="2110339" cy="1491916"/>
          </a:xfrm>
          <a:prstGeom prst="rect">
            <a:avLst/>
          </a:prstGeom>
        </p:spPr>
      </p:pic>
      <p:sp>
        <p:nvSpPr>
          <p:cNvPr id="8" name="Shape 87"/>
          <p:cNvSpPr txBox="1">
            <a:spLocks/>
          </p:cNvSpPr>
          <p:nvPr userDrawn="1"/>
        </p:nvSpPr>
        <p:spPr>
          <a:xfrm>
            <a:off x="5128892" y="4810084"/>
            <a:ext cx="3224462" cy="2526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it-IT" sz="600" dirty="0">
                <a:solidFill>
                  <a:schemeClr val="bg1"/>
                </a:solidFill>
              </a:rPr>
              <a:t>Direzione Generale per i contratti, gli acquisti e per i sistemi informativi e la statistica </a:t>
            </a:r>
            <a:endParaRPr lang="en" sz="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93" y="4797128"/>
            <a:ext cx="692872" cy="265601"/>
          </a:xfrm>
          <a:prstGeom prst="rect">
            <a:avLst/>
          </a:prstGeom>
        </p:spPr>
      </p:pic>
      <p:sp>
        <p:nvSpPr>
          <p:cNvPr id="10" name="Shape 79"/>
          <p:cNvSpPr txBox="1">
            <a:spLocks/>
          </p:cNvSpPr>
          <p:nvPr userDrawn="1"/>
        </p:nvSpPr>
        <p:spPr>
          <a:xfrm>
            <a:off x="299722" y="4653690"/>
            <a:ext cx="5649447" cy="409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it-IT" sz="1000" b="1">
                <a:solidFill>
                  <a:schemeClr val="bg1"/>
                </a:solidFill>
                <a:latin typeface="Karla" panose="020B0604020202020204" charset="0"/>
                <a:ea typeface="Karla" panose="020B0604020202020204" charset="0"/>
              </a:rPr>
              <a:t>Pagina </a:t>
            </a:r>
            <a:fld id="{A40B19ED-4B54-495C-81DC-8B4BFC9EE3D8}" type="slidenum">
              <a:rPr lang="it-IT" sz="1000" b="1" smtClean="0">
                <a:solidFill>
                  <a:schemeClr val="bg1"/>
                </a:solidFill>
                <a:latin typeface="Karla" panose="020B0604020202020204" charset="0"/>
                <a:ea typeface="Karla" panose="020B0604020202020204" charset="0"/>
              </a:rPr>
              <a:t>‹N›</a:t>
            </a:fld>
            <a:endParaRPr lang="en" sz="1000" b="0" dirty="0">
              <a:solidFill>
                <a:schemeClr val="bg1"/>
              </a:solidFill>
              <a:latin typeface="Karla" panose="020B0604020202020204" charset="0"/>
              <a:ea typeface="Karla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76274" y="2019683"/>
            <a:ext cx="7012555" cy="649949"/>
          </a:xfrm>
        </p:spPr>
        <p:txBody>
          <a:bodyPr/>
          <a:lstStyle>
            <a:lvl1pPr>
              <a:buNone/>
              <a:defRPr lang="it-IT" sz="3200" b="1" i="0" u="none" strike="noStrike" cap="none" baseline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 lvl="0"/>
            <a:r>
              <a:rPr lang="it-IT"/>
              <a:t>Titolo Capitolo ... Lorem Ipsum</a:t>
            </a:r>
          </a:p>
        </p:txBody>
      </p:sp>
    </p:spTree>
    <p:extLst>
      <p:ext uri="{BB962C8B-B14F-4D97-AF65-F5344CB8AC3E}">
        <p14:creationId xmlns:p14="http://schemas.microsoft.com/office/powerpoint/2010/main" val="65165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to Gran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8" name="Shape 38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66" y="0"/>
            <a:ext cx="2941233" cy="2079321"/>
          </a:xfrm>
          <a:prstGeom prst="rect">
            <a:avLst/>
          </a:prstGeom>
        </p:spPr>
      </p:pic>
      <p:sp>
        <p:nvSpPr>
          <p:cNvPr id="8" name="Shape 87"/>
          <p:cNvSpPr txBox="1">
            <a:spLocks/>
          </p:cNvSpPr>
          <p:nvPr userDrawn="1"/>
        </p:nvSpPr>
        <p:spPr>
          <a:xfrm>
            <a:off x="7523430" y="1786957"/>
            <a:ext cx="1494751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>
              <a:spcBef>
                <a:spcPts val="0"/>
              </a:spcBef>
              <a:buNone/>
            </a:pPr>
            <a:endParaRPr lang="en" sz="900" dirty="0">
              <a:solidFill>
                <a:schemeClr val="bg1"/>
              </a:solidFill>
            </a:endParaRPr>
          </a:p>
        </p:txBody>
      </p:sp>
      <p:sp>
        <p:nvSpPr>
          <p:cNvPr id="10" name="Shape 79"/>
          <p:cNvSpPr txBox="1">
            <a:spLocks/>
          </p:cNvSpPr>
          <p:nvPr userDrawn="1"/>
        </p:nvSpPr>
        <p:spPr>
          <a:xfrm>
            <a:off x="394366" y="4653690"/>
            <a:ext cx="5649447" cy="409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it-IT" sz="1000" b="1">
                <a:solidFill>
                  <a:schemeClr val="bg1">
                    <a:lumMod val="50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Pagina </a:t>
            </a:r>
            <a:fld id="{A40B19ED-4B54-495C-81DC-8B4BFC9EE3D8}" type="slidenum">
              <a:rPr lang="it-IT" sz="1000" b="1" smtClean="0">
                <a:solidFill>
                  <a:schemeClr val="bg1">
                    <a:lumMod val="50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‹N›</a:t>
            </a:fld>
            <a:endParaRPr lang="en" sz="1000" b="0" dirty="0">
              <a:solidFill>
                <a:schemeClr val="bg1">
                  <a:lumMod val="50000"/>
                </a:schemeClr>
              </a:solidFill>
              <a:latin typeface="Karla" panose="020B0604020202020204" charset="0"/>
              <a:ea typeface="Karla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53958" y="474176"/>
            <a:ext cx="5649913" cy="649949"/>
          </a:xfrm>
        </p:spPr>
        <p:txBody>
          <a:bodyPr/>
          <a:lstStyle>
            <a:lvl1pPr>
              <a:buNone/>
              <a:defRPr lang="it-IT" sz="3200" b="1" i="0" u="none" strike="noStrike" cap="none">
                <a:solidFill>
                  <a:schemeClr val="tx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 lvl="0"/>
            <a:r>
              <a:rPr lang="it-IT"/>
              <a:t>Lorem Ipsum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54050" y="1160085"/>
            <a:ext cx="6183313" cy="3320475"/>
          </a:xfrm>
        </p:spPr>
        <p:txBody>
          <a:bodyPr/>
          <a:lstStyle>
            <a:lvl1pPr>
              <a:spcBef>
                <a:spcPts val="1200"/>
              </a:spcBef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it-IT">
                <a:solidFill>
                  <a:schemeClr val="tx2">
                    <a:lumMod val="75000"/>
                  </a:schemeClr>
                </a:solidFill>
              </a:rPr>
              <a:t>Scrivi qui il testo ... Sit Amet Consecutur</a:t>
            </a:r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zio Grande - Testo 16px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-10437"/>
            <a:ext cx="3636974" cy="5164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v</a:t>
            </a:r>
          </a:p>
        </p:txBody>
      </p:sp>
      <p:sp>
        <p:nvSpPr>
          <p:cNvPr id="38" name="Shape 38"/>
          <p:cNvSpPr/>
          <p:nvPr/>
        </p:nvSpPr>
        <p:spPr>
          <a:xfrm>
            <a:off x="3638202" y="-10437"/>
            <a:ext cx="5129128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66" y="0"/>
            <a:ext cx="2941233" cy="2079321"/>
          </a:xfrm>
          <a:prstGeom prst="rect">
            <a:avLst/>
          </a:prstGeom>
        </p:spPr>
      </p:pic>
      <p:sp>
        <p:nvSpPr>
          <p:cNvPr id="8" name="Shape 87"/>
          <p:cNvSpPr txBox="1">
            <a:spLocks/>
          </p:cNvSpPr>
          <p:nvPr userDrawn="1"/>
        </p:nvSpPr>
        <p:spPr>
          <a:xfrm>
            <a:off x="8279193" y="1872551"/>
            <a:ext cx="864807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it-IT" sz="600" dirty="0">
                <a:solidFill>
                  <a:schemeClr val="bg1"/>
                </a:solidFill>
              </a:rPr>
              <a:t>Direzione Generale per i contratti, gli acquisti e per i sistemi informativi e la statistica </a:t>
            </a:r>
            <a:endParaRPr lang="en" sz="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655" y="1606950"/>
            <a:ext cx="692872" cy="265601"/>
          </a:xfrm>
          <a:prstGeom prst="rect">
            <a:avLst/>
          </a:prstGeom>
        </p:spPr>
      </p:pic>
      <p:sp>
        <p:nvSpPr>
          <p:cNvPr id="10" name="Shape 79"/>
          <p:cNvSpPr txBox="1">
            <a:spLocks/>
          </p:cNvSpPr>
          <p:nvPr userDrawn="1"/>
        </p:nvSpPr>
        <p:spPr>
          <a:xfrm>
            <a:off x="299722" y="4653690"/>
            <a:ext cx="5649447" cy="409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it-IT" sz="1000" b="1">
                <a:solidFill>
                  <a:schemeClr val="bg1">
                    <a:lumMod val="50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Pagina </a:t>
            </a:r>
            <a:fld id="{A40B19ED-4B54-495C-81DC-8B4BFC9EE3D8}" type="slidenum">
              <a:rPr lang="it-IT" sz="1000" b="1" smtClean="0">
                <a:solidFill>
                  <a:schemeClr val="bg1">
                    <a:lumMod val="50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‹N›</a:t>
            </a:fld>
            <a:endParaRPr lang="en" sz="1000" b="0" dirty="0">
              <a:solidFill>
                <a:schemeClr val="bg1">
                  <a:lumMod val="50000"/>
                </a:schemeClr>
              </a:solidFill>
              <a:latin typeface="Karla" panose="020B0604020202020204" charset="0"/>
              <a:ea typeface="Karla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9256" y="199168"/>
            <a:ext cx="5649913" cy="649949"/>
          </a:xfrm>
        </p:spPr>
        <p:txBody>
          <a:bodyPr/>
          <a:lstStyle>
            <a:lvl1pPr>
              <a:buNone/>
              <a:defRPr lang="it-IT" sz="2400" b="1" i="0" u="none" strike="noStrike" cap="none">
                <a:solidFill>
                  <a:schemeClr val="tx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 lvl="0"/>
            <a:r>
              <a:rPr lang="it-IT"/>
              <a:t>Lorem Ipsum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9347" y="885077"/>
            <a:ext cx="7545241" cy="3768613"/>
          </a:xfrm>
        </p:spPr>
        <p:txBody>
          <a:bodyPr/>
          <a:lstStyle>
            <a:lvl1pPr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it-IT">
                <a:solidFill>
                  <a:schemeClr val="tx2">
                    <a:lumMod val="75000"/>
                  </a:schemeClr>
                </a:solidFill>
              </a:rPr>
              <a:t>Scrivi qui il testo ... Sit Amet Consecutur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66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zio Grande - Testo 12px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-10437"/>
            <a:ext cx="3636974" cy="5164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v</a:t>
            </a:r>
          </a:p>
        </p:txBody>
      </p:sp>
      <p:sp>
        <p:nvSpPr>
          <p:cNvPr id="38" name="Shape 38"/>
          <p:cNvSpPr/>
          <p:nvPr/>
        </p:nvSpPr>
        <p:spPr>
          <a:xfrm>
            <a:off x="3638202" y="-10437"/>
            <a:ext cx="5129128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66" y="0"/>
            <a:ext cx="2941233" cy="2079321"/>
          </a:xfrm>
          <a:prstGeom prst="rect">
            <a:avLst/>
          </a:prstGeom>
        </p:spPr>
      </p:pic>
      <p:sp>
        <p:nvSpPr>
          <p:cNvPr id="8" name="Shape 87"/>
          <p:cNvSpPr txBox="1">
            <a:spLocks/>
          </p:cNvSpPr>
          <p:nvPr userDrawn="1"/>
        </p:nvSpPr>
        <p:spPr>
          <a:xfrm>
            <a:off x="8279193" y="1872551"/>
            <a:ext cx="864807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>
              <a:spcBef>
                <a:spcPts val="0"/>
              </a:spcBef>
              <a:buNone/>
            </a:pPr>
            <a:endParaRPr lang="en" sz="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655" y="1606950"/>
            <a:ext cx="692872" cy="265601"/>
          </a:xfrm>
          <a:prstGeom prst="rect">
            <a:avLst/>
          </a:prstGeom>
        </p:spPr>
      </p:pic>
      <p:sp>
        <p:nvSpPr>
          <p:cNvPr id="10" name="Shape 79"/>
          <p:cNvSpPr txBox="1">
            <a:spLocks/>
          </p:cNvSpPr>
          <p:nvPr userDrawn="1"/>
        </p:nvSpPr>
        <p:spPr>
          <a:xfrm>
            <a:off x="299722" y="4653690"/>
            <a:ext cx="5649447" cy="409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it-IT" sz="1000" b="1">
                <a:solidFill>
                  <a:schemeClr val="bg1">
                    <a:lumMod val="50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Pagina </a:t>
            </a:r>
            <a:fld id="{A40B19ED-4B54-495C-81DC-8B4BFC9EE3D8}" type="slidenum">
              <a:rPr lang="it-IT" sz="1000" b="1" smtClean="0">
                <a:solidFill>
                  <a:schemeClr val="bg1">
                    <a:lumMod val="50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‹N›</a:t>
            </a:fld>
            <a:endParaRPr lang="en" sz="1000" b="0" dirty="0">
              <a:solidFill>
                <a:schemeClr val="bg1">
                  <a:lumMod val="50000"/>
                </a:schemeClr>
              </a:solidFill>
              <a:latin typeface="Karla" panose="020B0604020202020204" charset="0"/>
              <a:ea typeface="Karla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9256" y="199168"/>
            <a:ext cx="5649913" cy="649949"/>
          </a:xfrm>
        </p:spPr>
        <p:txBody>
          <a:bodyPr/>
          <a:lstStyle>
            <a:lvl1pPr>
              <a:buNone/>
              <a:defRPr lang="it-IT" sz="2400" b="1" i="0" u="none" strike="noStrike" cap="none">
                <a:solidFill>
                  <a:schemeClr val="tx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 lvl="0"/>
            <a:r>
              <a:rPr lang="it-IT"/>
              <a:t>Lorem Ipsum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9347" y="885077"/>
            <a:ext cx="7545241" cy="3768613"/>
          </a:xfrm>
        </p:spPr>
        <p:txBody>
          <a:bodyPr/>
          <a:lstStyle>
            <a:lvl1pPr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it-IT">
                <a:solidFill>
                  <a:schemeClr val="tx2">
                    <a:lumMod val="75000"/>
                  </a:schemeClr>
                </a:solidFill>
              </a:rPr>
              <a:t>Scrivi qui il testo ... Sit Amet Consecutur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675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azio Grande - Testo 12px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-10437"/>
            <a:ext cx="4248614" cy="5164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v</a:t>
            </a:r>
          </a:p>
        </p:txBody>
      </p:sp>
      <p:sp>
        <p:nvSpPr>
          <p:cNvPr id="38" name="Shape 38"/>
          <p:cNvSpPr/>
          <p:nvPr/>
        </p:nvSpPr>
        <p:spPr>
          <a:xfrm>
            <a:off x="4071966" y="-10437"/>
            <a:ext cx="5075534" cy="5175535"/>
          </a:xfrm>
          <a:custGeom>
            <a:avLst/>
            <a:gdLst>
              <a:gd name="connsiteX0" fmla="*/ 0 w 332734"/>
              <a:gd name="connsiteY0" fmla="*/ 0 h 206122"/>
              <a:gd name="connsiteX1" fmla="*/ 0 w 332734"/>
              <a:gd name="connsiteY1" fmla="*/ 206122 h 206122"/>
              <a:gd name="connsiteX2" fmla="*/ 332734 w 332734"/>
              <a:gd name="connsiteY2" fmla="*/ 109542 h 206122"/>
              <a:gd name="connsiteX3" fmla="*/ 273309 w 332734"/>
              <a:gd name="connsiteY3" fmla="*/ 331 h 206122"/>
              <a:gd name="connsiteX4" fmla="*/ 0 w 332734"/>
              <a:gd name="connsiteY4" fmla="*/ 0 h 206122"/>
              <a:gd name="connsiteX0" fmla="*/ 0 w 332734"/>
              <a:gd name="connsiteY0" fmla="*/ 0 h 206122"/>
              <a:gd name="connsiteX1" fmla="*/ 0 w 332734"/>
              <a:gd name="connsiteY1" fmla="*/ 206122 h 206122"/>
              <a:gd name="connsiteX2" fmla="*/ 332734 w 332734"/>
              <a:gd name="connsiteY2" fmla="*/ 109542 h 206122"/>
              <a:gd name="connsiteX3" fmla="*/ 245460 w 332734"/>
              <a:gd name="connsiteY3" fmla="*/ 331 h 206122"/>
              <a:gd name="connsiteX4" fmla="*/ 0 w 332734"/>
              <a:gd name="connsiteY4" fmla="*/ 0 h 206122"/>
              <a:gd name="connsiteX0" fmla="*/ 0 w 332734"/>
              <a:gd name="connsiteY0" fmla="*/ 0 h 206122"/>
              <a:gd name="connsiteX1" fmla="*/ 0 w 332734"/>
              <a:gd name="connsiteY1" fmla="*/ 206122 h 206122"/>
              <a:gd name="connsiteX2" fmla="*/ 296945 w 332734"/>
              <a:gd name="connsiteY2" fmla="*/ 119250 h 206122"/>
              <a:gd name="connsiteX3" fmla="*/ 332734 w 332734"/>
              <a:gd name="connsiteY3" fmla="*/ 109542 h 206122"/>
              <a:gd name="connsiteX4" fmla="*/ 245460 w 332734"/>
              <a:gd name="connsiteY4" fmla="*/ 331 h 206122"/>
              <a:gd name="connsiteX5" fmla="*/ 0 w 332734"/>
              <a:gd name="connsiteY5" fmla="*/ 0 h 206122"/>
              <a:gd name="connsiteX0" fmla="*/ 0 w 332734"/>
              <a:gd name="connsiteY0" fmla="*/ 0 h 206122"/>
              <a:gd name="connsiteX1" fmla="*/ 0 w 332734"/>
              <a:gd name="connsiteY1" fmla="*/ 206122 h 206122"/>
              <a:gd name="connsiteX2" fmla="*/ 324794 w 332734"/>
              <a:gd name="connsiteY2" fmla="*/ 204703 h 206122"/>
              <a:gd name="connsiteX3" fmla="*/ 332734 w 332734"/>
              <a:gd name="connsiteY3" fmla="*/ 109542 h 206122"/>
              <a:gd name="connsiteX4" fmla="*/ 245460 w 332734"/>
              <a:gd name="connsiteY4" fmla="*/ 331 h 206122"/>
              <a:gd name="connsiteX5" fmla="*/ 0 w 332734"/>
              <a:gd name="connsiteY5" fmla="*/ 0 h 206122"/>
              <a:gd name="connsiteX0" fmla="*/ 0 w 327021"/>
              <a:gd name="connsiteY0" fmla="*/ 0 h 206122"/>
              <a:gd name="connsiteX1" fmla="*/ 0 w 327021"/>
              <a:gd name="connsiteY1" fmla="*/ 206122 h 206122"/>
              <a:gd name="connsiteX2" fmla="*/ 324794 w 327021"/>
              <a:gd name="connsiteY2" fmla="*/ 204703 h 206122"/>
              <a:gd name="connsiteX3" fmla="*/ 327021 w 327021"/>
              <a:gd name="connsiteY3" fmla="*/ 108652 h 206122"/>
              <a:gd name="connsiteX4" fmla="*/ 245460 w 327021"/>
              <a:gd name="connsiteY4" fmla="*/ 331 h 206122"/>
              <a:gd name="connsiteX5" fmla="*/ 0 w 327021"/>
              <a:gd name="connsiteY5" fmla="*/ 0 h 206122"/>
              <a:gd name="connsiteX0" fmla="*/ 0 w 327021"/>
              <a:gd name="connsiteY0" fmla="*/ 0 h 206567"/>
              <a:gd name="connsiteX1" fmla="*/ 714 w 327021"/>
              <a:gd name="connsiteY1" fmla="*/ 206567 h 206567"/>
              <a:gd name="connsiteX2" fmla="*/ 324794 w 327021"/>
              <a:gd name="connsiteY2" fmla="*/ 204703 h 206567"/>
              <a:gd name="connsiteX3" fmla="*/ 327021 w 327021"/>
              <a:gd name="connsiteY3" fmla="*/ 108652 h 206567"/>
              <a:gd name="connsiteX4" fmla="*/ 245460 w 327021"/>
              <a:gd name="connsiteY4" fmla="*/ 331 h 206567"/>
              <a:gd name="connsiteX5" fmla="*/ 0 w 327021"/>
              <a:gd name="connsiteY5" fmla="*/ 0 h 206567"/>
              <a:gd name="connsiteX0" fmla="*/ 0 w 327021"/>
              <a:gd name="connsiteY0" fmla="*/ 0 h 206567"/>
              <a:gd name="connsiteX1" fmla="*/ 714 w 327021"/>
              <a:gd name="connsiteY1" fmla="*/ 206567 h 206567"/>
              <a:gd name="connsiteX2" fmla="*/ 324794 w 327021"/>
              <a:gd name="connsiteY2" fmla="*/ 205593 h 206567"/>
              <a:gd name="connsiteX3" fmla="*/ 327021 w 327021"/>
              <a:gd name="connsiteY3" fmla="*/ 108652 h 206567"/>
              <a:gd name="connsiteX4" fmla="*/ 245460 w 327021"/>
              <a:gd name="connsiteY4" fmla="*/ 331 h 206567"/>
              <a:gd name="connsiteX5" fmla="*/ 0 w 327021"/>
              <a:gd name="connsiteY5" fmla="*/ 0 h 206567"/>
              <a:gd name="connsiteX0" fmla="*/ 0 w 325018"/>
              <a:gd name="connsiteY0" fmla="*/ 0 h 206567"/>
              <a:gd name="connsiteX1" fmla="*/ 714 w 325018"/>
              <a:gd name="connsiteY1" fmla="*/ 206567 h 206567"/>
              <a:gd name="connsiteX2" fmla="*/ 324794 w 325018"/>
              <a:gd name="connsiteY2" fmla="*/ 205593 h 206567"/>
              <a:gd name="connsiteX3" fmla="*/ 324879 w 325018"/>
              <a:gd name="connsiteY3" fmla="*/ 79277 h 206567"/>
              <a:gd name="connsiteX4" fmla="*/ 245460 w 325018"/>
              <a:gd name="connsiteY4" fmla="*/ 331 h 206567"/>
              <a:gd name="connsiteX5" fmla="*/ 0 w 325018"/>
              <a:gd name="connsiteY5" fmla="*/ 0 h 20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018" h="206567" extrusionOk="0">
                <a:moveTo>
                  <a:pt x="0" y="0"/>
                </a:moveTo>
                <a:lnTo>
                  <a:pt x="714" y="206567"/>
                </a:lnTo>
                <a:lnTo>
                  <a:pt x="324794" y="205593"/>
                </a:lnTo>
                <a:cubicBezTo>
                  <a:pt x="325536" y="173576"/>
                  <a:pt x="324137" y="111294"/>
                  <a:pt x="324879" y="79277"/>
                </a:cubicBezTo>
                <a:lnTo>
                  <a:pt x="245460" y="33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76" y="-515519"/>
            <a:ext cx="2941233" cy="2079321"/>
          </a:xfrm>
          <a:prstGeom prst="rect">
            <a:avLst/>
          </a:prstGeom>
        </p:spPr>
      </p:pic>
      <p:sp>
        <p:nvSpPr>
          <p:cNvPr id="10" name="Shape 79"/>
          <p:cNvSpPr txBox="1">
            <a:spLocks/>
          </p:cNvSpPr>
          <p:nvPr userDrawn="1"/>
        </p:nvSpPr>
        <p:spPr>
          <a:xfrm>
            <a:off x="299722" y="4653690"/>
            <a:ext cx="5649447" cy="409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it-IT" sz="1000" b="1">
                <a:solidFill>
                  <a:schemeClr val="bg1">
                    <a:lumMod val="50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Pagina </a:t>
            </a:r>
            <a:fld id="{A40B19ED-4B54-495C-81DC-8B4BFC9EE3D8}" type="slidenum">
              <a:rPr lang="it-IT" sz="1000" b="1" smtClean="0">
                <a:solidFill>
                  <a:schemeClr val="bg1">
                    <a:lumMod val="50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‹N›</a:t>
            </a:fld>
            <a:endParaRPr lang="en" sz="1000" b="0" dirty="0">
              <a:solidFill>
                <a:schemeClr val="bg1">
                  <a:lumMod val="50000"/>
                </a:schemeClr>
              </a:solidFill>
              <a:latin typeface="Karla" panose="020B0604020202020204" charset="0"/>
              <a:ea typeface="Karla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9256" y="199168"/>
            <a:ext cx="5649913" cy="649949"/>
          </a:xfrm>
        </p:spPr>
        <p:txBody>
          <a:bodyPr/>
          <a:lstStyle>
            <a:lvl1pPr>
              <a:buNone/>
              <a:defRPr lang="it-IT" sz="2400" b="1" i="0" u="none" strike="noStrike" cap="none">
                <a:solidFill>
                  <a:schemeClr val="tx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 lvl="0"/>
            <a:r>
              <a:rPr lang="it-IT"/>
              <a:t>Lorem Ipsum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9347" y="885077"/>
            <a:ext cx="7545241" cy="3768613"/>
          </a:xfrm>
        </p:spPr>
        <p:txBody>
          <a:bodyPr/>
          <a:lstStyle>
            <a:lvl1pPr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it-IT">
                <a:solidFill>
                  <a:schemeClr val="tx2">
                    <a:lumMod val="75000"/>
                  </a:schemeClr>
                </a:solidFill>
              </a:rPr>
              <a:t>Scrivi qui il testo ... Sit Amet Consecutur</a:t>
            </a:r>
            <a:endParaRPr lang="it-IT"/>
          </a:p>
        </p:txBody>
      </p:sp>
      <p:sp>
        <p:nvSpPr>
          <p:cNvPr id="11" name="Shape 87"/>
          <p:cNvSpPr txBox="1">
            <a:spLocks/>
          </p:cNvSpPr>
          <p:nvPr userDrawn="1"/>
        </p:nvSpPr>
        <p:spPr>
          <a:xfrm>
            <a:off x="5128892" y="4810084"/>
            <a:ext cx="3224462" cy="2526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it-IT" sz="600" dirty="0">
                <a:solidFill>
                  <a:srgbClr val="737373"/>
                </a:solidFill>
              </a:rPr>
              <a:t>Direzione Generale per i contratti, gli acquisti e per i sistemi informativi e la statistica </a:t>
            </a:r>
            <a:endParaRPr lang="en" sz="600" dirty="0">
              <a:solidFill>
                <a:srgbClr val="737373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93" y="4797128"/>
            <a:ext cx="692872" cy="2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0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zio FULL 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660" y="1"/>
            <a:ext cx="2110339" cy="1491916"/>
          </a:xfrm>
          <a:prstGeom prst="rect">
            <a:avLst/>
          </a:prstGeom>
        </p:spPr>
      </p:pic>
      <p:sp>
        <p:nvSpPr>
          <p:cNvPr id="8" name="Shape 87"/>
          <p:cNvSpPr txBox="1">
            <a:spLocks/>
          </p:cNvSpPr>
          <p:nvPr userDrawn="1"/>
        </p:nvSpPr>
        <p:spPr>
          <a:xfrm>
            <a:off x="5128892" y="4810084"/>
            <a:ext cx="3224462" cy="2526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it-IT" sz="600" dirty="0">
                <a:solidFill>
                  <a:schemeClr val="bg1"/>
                </a:solidFill>
              </a:rPr>
              <a:t>Direzione Generale per i contratti, gli acquisti e per i sistemi informativi e la statistica </a:t>
            </a:r>
            <a:endParaRPr lang="en" sz="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93" y="4797128"/>
            <a:ext cx="692872" cy="265601"/>
          </a:xfrm>
          <a:prstGeom prst="rect">
            <a:avLst/>
          </a:prstGeom>
        </p:spPr>
      </p:pic>
      <p:sp>
        <p:nvSpPr>
          <p:cNvPr id="10" name="Shape 79"/>
          <p:cNvSpPr txBox="1">
            <a:spLocks/>
          </p:cNvSpPr>
          <p:nvPr userDrawn="1"/>
        </p:nvSpPr>
        <p:spPr>
          <a:xfrm>
            <a:off x="299722" y="4653690"/>
            <a:ext cx="5649447" cy="409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it-IT" sz="1000" b="1">
                <a:solidFill>
                  <a:schemeClr val="bg1"/>
                </a:solidFill>
                <a:latin typeface="Karla" panose="020B0604020202020204" charset="0"/>
                <a:ea typeface="Karla" panose="020B0604020202020204" charset="0"/>
              </a:rPr>
              <a:t>Pagina </a:t>
            </a:r>
            <a:fld id="{A40B19ED-4B54-495C-81DC-8B4BFC9EE3D8}" type="slidenum">
              <a:rPr lang="it-IT" sz="1000" b="1" smtClean="0">
                <a:solidFill>
                  <a:schemeClr val="bg1"/>
                </a:solidFill>
                <a:latin typeface="Karla" panose="020B0604020202020204" charset="0"/>
                <a:ea typeface="Karla" panose="020B0604020202020204" charset="0"/>
              </a:rPr>
              <a:t>‹N›</a:t>
            </a:fld>
            <a:endParaRPr lang="en" sz="1000" b="0" dirty="0">
              <a:solidFill>
                <a:schemeClr val="bg1"/>
              </a:solidFill>
              <a:latin typeface="Karla" panose="020B0604020202020204" charset="0"/>
              <a:ea typeface="Karla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9256" y="134397"/>
            <a:ext cx="5649913" cy="649949"/>
          </a:xfrm>
        </p:spPr>
        <p:txBody>
          <a:bodyPr/>
          <a:lstStyle>
            <a:lvl1pPr>
              <a:buNone/>
              <a:defRPr lang="it-IT" sz="2400" b="1" i="0" u="none" strike="noStrike" cap="none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 lvl="0"/>
            <a:r>
              <a:rPr lang="it-IT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6154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azio FULL 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2" y="0"/>
            <a:ext cx="2343738" cy="1656919"/>
          </a:xfrm>
          <a:prstGeom prst="rect">
            <a:avLst/>
          </a:prstGeom>
        </p:spPr>
      </p:pic>
      <p:sp>
        <p:nvSpPr>
          <p:cNvPr id="8" name="Shape 87"/>
          <p:cNvSpPr txBox="1">
            <a:spLocks/>
          </p:cNvSpPr>
          <p:nvPr userDrawn="1"/>
        </p:nvSpPr>
        <p:spPr>
          <a:xfrm>
            <a:off x="5128892" y="4810084"/>
            <a:ext cx="3224462" cy="2526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it-IT" sz="600" dirty="0">
                <a:solidFill>
                  <a:srgbClr val="737373"/>
                </a:solidFill>
              </a:rPr>
              <a:t>Direzione Generale per i contratti, gli acquisti e per i sistemi informativi e la statistica </a:t>
            </a:r>
            <a:endParaRPr lang="en" sz="600" dirty="0">
              <a:solidFill>
                <a:srgbClr val="73737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93" y="4797128"/>
            <a:ext cx="692872" cy="265601"/>
          </a:xfrm>
          <a:prstGeom prst="rect">
            <a:avLst/>
          </a:prstGeom>
        </p:spPr>
      </p:pic>
      <p:sp>
        <p:nvSpPr>
          <p:cNvPr id="10" name="Shape 79"/>
          <p:cNvSpPr txBox="1">
            <a:spLocks/>
          </p:cNvSpPr>
          <p:nvPr userDrawn="1"/>
        </p:nvSpPr>
        <p:spPr>
          <a:xfrm>
            <a:off x="299722" y="4653690"/>
            <a:ext cx="5649447" cy="409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it-IT" sz="1000" b="1">
                <a:solidFill>
                  <a:srgbClr val="737373"/>
                </a:solidFill>
                <a:latin typeface="Karla" panose="020B0604020202020204" charset="0"/>
                <a:ea typeface="Karla" panose="020B0604020202020204" charset="0"/>
              </a:rPr>
              <a:t>Pagina </a:t>
            </a:r>
            <a:fld id="{A40B19ED-4B54-495C-81DC-8B4BFC9EE3D8}" type="slidenum">
              <a:rPr lang="it-IT" sz="1000" b="1" smtClean="0">
                <a:solidFill>
                  <a:srgbClr val="737373"/>
                </a:solidFill>
                <a:latin typeface="Karla" panose="020B0604020202020204" charset="0"/>
                <a:ea typeface="Karla" panose="020B0604020202020204" charset="0"/>
              </a:rPr>
              <a:t>‹N›</a:t>
            </a:fld>
            <a:endParaRPr lang="en" sz="1000" b="0" dirty="0">
              <a:solidFill>
                <a:srgbClr val="737373"/>
              </a:solidFill>
              <a:latin typeface="Karla" panose="020B0604020202020204" charset="0"/>
              <a:ea typeface="Karla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9256" y="134397"/>
            <a:ext cx="5649913" cy="649949"/>
          </a:xfrm>
        </p:spPr>
        <p:txBody>
          <a:bodyPr/>
          <a:lstStyle>
            <a:lvl1pPr>
              <a:buNone/>
              <a:defRPr lang="it-IT" sz="2400" b="1" i="0" u="none" strike="noStrike" cap="none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 lvl="0"/>
            <a:r>
              <a:rPr lang="it-IT"/>
              <a:t>Lorem Ipsum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0038" y="947738"/>
            <a:ext cx="8450262" cy="3598862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2"/>
            <a:r>
              <a:rPr lang="en-US"/>
              <a:t>  Second level</a:t>
            </a:r>
          </a:p>
          <a:p>
            <a:pPr lvl="2"/>
            <a:r>
              <a:rPr lang="en-US"/>
              <a:t>     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14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1884100"/>
            <a:ext cx="5185199" cy="47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2495550"/>
            <a:ext cx="5185199" cy="22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999999"/>
              </a:buClr>
              <a:buSzPct val="100000"/>
              <a:buFont typeface="Karla"/>
              <a:buChar char="▸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480"/>
              </a:spcBef>
              <a:buClr>
                <a:srgbClr val="999999"/>
              </a:buClr>
              <a:buSzPct val="1000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480"/>
              </a:spcBef>
              <a:buClr>
                <a:srgbClr val="999999"/>
              </a:buClr>
              <a:buSzPct val="1000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48" r:id="rId2"/>
    <p:sldLayoutId id="2147483654" r:id="rId3"/>
    <p:sldLayoutId id="2147483661" r:id="rId4"/>
    <p:sldLayoutId id="2147483662" r:id="rId5"/>
    <p:sldLayoutId id="2147483666" r:id="rId6"/>
    <p:sldLayoutId id="2147483663" r:id="rId7"/>
    <p:sldLayoutId id="214748366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926" y="0"/>
            <a:ext cx="6342074" cy="4483565"/>
          </a:xfrm>
          <a:prstGeom prst="rect">
            <a:avLst/>
          </a:prstGeom>
        </p:spPr>
      </p:pic>
      <p:sp>
        <p:nvSpPr>
          <p:cNvPr id="12" name="Shape 87"/>
          <p:cNvSpPr txBox="1">
            <a:spLocks/>
          </p:cNvSpPr>
          <p:nvPr/>
        </p:nvSpPr>
        <p:spPr>
          <a:xfrm>
            <a:off x="814384" y="205552"/>
            <a:ext cx="2985733" cy="634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>
              <a:spcBef>
                <a:spcPts val="0"/>
              </a:spcBef>
              <a:buFont typeface="Karla"/>
              <a:buNone/>
            </a:pPr>
            <a:r>
              <a:rPr lang="en" sz="1800" dirty="0">
                <a:solidFill>
                  <a:schemeClr val="tx2">
                    <a:lumMod val="75000"/>
                  </a:schemeClr>
                </a:solidFill>
              </a:rPr>
              <a:t>Ministero dell’Istruzione</a:t>
            </a:r>
          </a:p>
        </p:txBody>
      </p:sp>
      <p:sp>
        <p:nvSpPr>
          <p:cNvPr id="15" name="Shape 87"/>
          <p:cNvSpPr txBox="1">
            <a:spLocks/>
          </p:cNvSpPr>
          <p:nvPr/>
        </p:nvSpPr>
        <p:spPr>
          <a:xfrm>
            <a:off x="5649732" y="4392763"/>
            <a:ext cx="4531499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>
              <a:spcBef>
                <a:spcPts val="0"/>
              </a:spcBef>
              <a:buNone/>
            </a:pPr>
            <a:endParaRPr lang="en" sz="1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Users\mi13679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11" y="205553"/>
            <a:ext cx="562173" cy="63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71652" y="1937623"/>
            <a:ext cx="36094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400" b="1" dirty="0">
                <a:solidFill>
                  <a:srgbClr val="00B0F0"/>
                </a:solidFill>
              </a:rPr>
              <a:t>Esami di Stato </a:t>
            </a:r>
          </a:p>
          <a:p>
            <a:pPr lvl="0" algn="ctr"/>
            <a:r>
              <a:rPr lang="it-IT" sz="2400" b="1" dirty="0">
                <a:solidFill>
                  <a:srgbClr val="00B0F0"/>
                </a:solidFill>
              </a:rPr>
              <a:t>nel primo ciclo  </a:t>
            </a:r>
            <a:br>
              <a:rPr lang="it-IT" sz="2400" b="1" dirty="0">
                <a:solidFill>
                  <a:srgbClr val="00B0F0"/>
                </a:solidFill>
              </a:rPr>
            </a:br>
            <a:r>
              <a:rPr lang="it-IT" sz="2400" b="1" dirty="0">
                <a:solidFill>
                  <a:srgbClr val="00B0F0"/>
                </a:solidFill>
              </a:rPr>
              <a:t>a. s. 2021/2022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636997" y="123301"/>
            <a:ext cx="6205591" cy="923109"/>
          </a:xfrm>
        </p:spPr>
        <p:txBody>
          <a:bodyPr/>
          <a:lstStyle/>
          <a:p>
            <a:pPr lvl="0" algn="ctr">
              <a:spcBef>
                <a:spcPts val="0"/>
              </a:spcBef>
              <a:buClrTx/>
              <a:buSzTx/>
            </a:pPr>
            <a:r>
              <a:rPr lang="it-IT" sz="28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L’esame del primo ciclo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277401" y="962743"/>
            <a:ext cx="6924782" cy="3779378"/>
          </a:xfrm>
        </p:spPr>
        <p:txBody>
          <a:bodyPr/>
          <a:lstStyle/>
          <a:p>
            <a:pPr algn="just">
              <a:spcBef>
                <a:spcPts val="0"/>
              </a:spcBef>
              <a:buClrTx/>
              <a:buSzTx/>
            </a:pPr>
            <a:r>
              <a:rPr lang="it-IT" sz="1400" b="1" dirty="0">
                <a:solidFill>
                  <a:schemeClr val="tx1"/>
                </a:solidFill>
                <a:latin typeface="+mj-lt"/>
              </a:rPr>
              <a:t>Articolo 2 - Alunni con disabilità, DSA e Bisogni educativi speciali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Per gli alunni con disabilità l’ammissione all’esame, le prove scritte, il colloquio e la valutazione finale sono definiti sulla base del piano educativo individualizzato.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Per gli alunni con disturbi specifici dell’apprendimento, l’ammissione all’esame, le prove scritte, il colloquio e la valutazione finale sono definiti sulla base del piano didattico personalizzato.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Per le situazioni di alunni con altri bisogni educativi speciali, formalmente individuate dal consiglio di classe, non è prevista alcuna misura dispensativa in sede di esame, mentre è assicurato l’utilizzo degli strumenti compensativi già previsti dal piano didattico personalizzato. 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Per gli alunni in ospedale o in istruzione domiciliare, si applica, per quanto compatibile, quanto previsto dall’articolo 15 del DM 741/2017.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endParaRPr lang="it-IT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4357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636998" y="474175"/>
            <a:ext cx="6205591" cy="923109"/>
          </a:xfrm>
        </p:spPr>
        <p:txBody>
          <a:bodyPr/>
          <a:lstStyle/>
          <a:p>
            <a:pPr lvl="0" algn="ctr">
              <a:spcBef>
                <a:spcPts val="0"/>
              </a:spcBef>
              <a:buClrTx/>
              <a:buSzTx/>
            </a:pPr>
            <a:r>
              <a:rPr lang="it-IT" sz="28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L’esame del primo ciclo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08225" y="1232898"/>
            <a:ext cx="6924782" cy="3472665"/>
          </a:xfrm>
        </p:spPr>
        <p:txBody>
          <a:bodyPr/>
          <a:lstStyle/>
          <a:p>
            <a:pPr algn="just">
              <a:spcBef>
                <a:spcPts val="0"/>
              </a:spcBef>
              <a:buClrTx/>
              <a:buSzTx/>
            </a:pPr>
            <a:r>
              <a:rPr lang="it-IT" sz="1400" b="1" dirty="0">
                <a:solidFill>
                  <a:schemeClr val="tx1"/>
                </a:solidFill>
                <a:latin typeface="+mj-lt"/>
              </a:rPr>
              <a:t>Articolo 6 - Regioni a Statuto speciale, Province autonome  di Trento e Bolzano e scuole italiane all’estero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Applicazione dell’ordinanza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Per le scuole con lingua d'insegnamento slovena o bilingue sloveno-italiano del Friuli Venezia Giulia, la padronanza della seconda lingua è accertata attraverso il colloquio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Per le scuole italiane all’estero si applicano le disposizioni dell’Ordinanza, fatti salvi eventuali provvedimenti adottati dal Ministero degli affari esteri e della cooperazione internazionale, anche con riguardo all’evoluzione della situazione pandemica.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endParaRPr lang="it-IT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6640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636998" y="143839"/>
            <a:ext cx="6205591" cy="616449"/>
          </a:xfrm>
        </p:spPr>
        <p:txBody>
          <a:bodyPr/>
          <a:lstStyle/>
          <a:p>
            <a:pPr lvl="0" algn="ctr">
              <a:spcBef>
                <a:spcPts val="0"/>
              </a:spcBef>
              <a:buClrTx/>
              <a:buSzTx/>
            </a:pPr>
            <a:r>
              <a:rPr lang="it-IT" sz="28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L’esame del primo ciclo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08225" y="801383"/>
            <a:ext cx="7048072" cy="4119938"/>
          </a:xfrm>
        </p:spPr>
        <p:txBody>
          <a:bodyPr/>
          <a:lstStyle/>
          <a:p>
            <a:pPr algn="just">
              <a:spcBef>
                <a:spcPts val="0"/>
              </a:spcBef>
              <a:buClrTx/>
              <a:buSzTx/>
            </a:pPr>
            <a:r>
              <a:rPr lang="it-IT" sz="1400" b="1" dirty="0">
                <a:solidFill>
                  <a:schemeClr val="tx1"/>
                </a:solidFill>
                <a:latin typeface="+mj-lt"/>
              </a:rPr>
              <a:t>Articolo 7 – Percorsi di primo livello, primo periodo didattico dell’istruzione </a:t>
            </a: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b="1" dirty="0">
                <a:solidFill>
                  <a:schemeClr val="tx1"/>
                </a:solidFill>
                <a:latin typeface="+mj-lt"/>
              </a:rPr>
              <a:t>per gli adulti 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L’esame consta di</a:t>
            </a: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a) </a:t>
            </a:r>
            <a:r>
              <a:rPr lang="it-IT" sz="1400" b="1" dirty="0">
                <a:solidFill>
                  <a:schemeClr val="tx1"/>
                </a:solidFill>
                <a:latin typeface="+mj-lt"/>
              </a:rPr>
              <a:t>prova scritta</a:t>
            </a:r>
            <a:r>
              <a:rPr lang="it-IT" sz="1400" dirty="0">
                <a:solidFill>
                  <a:schemeClr val="tx1"/>
                </a:solidFill>
                <a:latin typeface="+mj-lt"/>
              </a:rPr>
              <a:t>, in italiano, </a:t>
            </a:r>
            <a:r>
              <a:rPr lang="it-IT" sz="1400" b="1" dirty="0">
                <a:solidFill>
                  <a:schemeClr val="tx1"/>
                </a:solidFill>
                <a:latin typeface="+mj-lt"/>
              </a:rPr>
              <a:t>relativa all’asse dei linguaggi o all’asse storico sociale</a:t>
            </a: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b) </a:t>
            </a:r>
            <a:r>
              <a:rPr lang="it-IT" sz="1400" b="1" dirty="0">
                <a:solidFill>
                  <a:schemeClr val="tx1"/>
                </a:solidFill>
                <a:latin typeface="+mj-lt"/>
              </a:rPr>
              <a:t>prova scritta relativa all’asse matematico</a:t>
            </a: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c) </a:t>
            </a:r>
            <a:r>
              <a:rPr lang="it-IT" sz="1400" b="1" dirty="0">
                <a:solidFill>
                  <a:schemeClr val="tx1"/>
                </a:solidFill>
                <a:latin typeface="+mj-lt"/>
              </a:rPr>
              <a:t>colloquio pluridisciplinare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Le prove scritte e il colloquio pluridisciplinare tengono a riferimento i risultati di</a:t>
            </a: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apprendimento previsti dall’allegato A.1 e dall’allegato A.2 alle Linee guida del 2015 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L’esame è condotto sulla base del patto formativo individuale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L’esame si effettua in via ordinaria entro il termine dell’anno scolastico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Per la sessione straordinaria di marzo 2022 si applica quanto previsto dall’ordinanza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Supera l’esame l’adulto che consegue un voto non inferiore a sei decimi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7183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636998" y="143839"/>
            <a:ext cx="6205591" cy="616449"/>
          </a:xfrm>
        </p:spPr>
        <p:txBody>
          <a:bodyPr/>
          <a:lstStyle/>
          <a:p>
            <a:pPr lvl="0" algn="ctr">
              <a:spcBef>
                <a:spcPts val="0"/>
              </a:spcBef>
              <a:buClrTx/>
              <a:buSzTx/>
            </a:pPr>
            <a:r>
              <a:rPr lang="it-IT" sz="28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L’esame del primo ciclo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292813" y="760288"/>
            <a:ext cx="6893959" cy="4119938"/>
          </a:xfrm>
        </p:spPr>
        <p:txBody>
          <a:bodyPr/>
          <a:lstStyle/>
          <a:p>
            <a:pPr algn="just">
              <a:spcBef>
                <a:spcPts val="0"/>
              </a:spcBef>
              <a:buClrTx/>
              <a:buSzTx/>
            </a:pPr>
            <a:r>
              <a:rPr lang="it-IT" sz="1400" b="1" dirty="0">
                <a:solidFill>
                  <a:schemeClr val="tx1"/>
                </a:solidFill>
                <a:latin typeface="+mj-lt"/>
              </a:rPr>
              <a:t>Articolo 9 – Candidati assenti e sessioni suppletive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r>
              <a:rPr lang="it-IT" sz="1400" b="0" i="0" u="none" strike="noStrike" baseline="0" dirty="0">
                <a:solidFill>
                  <a:srgbClr val="000000"/>
                </a:solidFill>
                <a:latin typeface="+mj-lt"/>
              </a:rPr>
              <a:t>Per le alunne e gli alunni risultati assenti ad una o più prove, per gravi e documentati motivi, la commissione prevede una </a:t>
            </a:r>
            <a:r>
              <a:rPr lang="it-IT" sz="1400" b="1" i="0" u="none" strike="noStrike" baseline="0" dirty="0">
                <a:solidFill>
                  <a:srgbClr val="000000"/>
                </a:solidFill>
                <a:latin typeface="+mj-lt"/>
              </a:rPr>
              <a:t>sessione suppletiva d'esame 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+mj-lt"/>
              </a:rPr>
              <a:t>che si conclude </a:t>
            </a:r>
            <a:r>
              <a:rPr lang="it-IT" sz="1400" b="1" i="0" u="none" strike="noStrike" baseline="0" dirty="0">
                <a:solidFill>
                  <a:srgbClr val="000000"/>
                </a:solidFill>
                <a:latin typeface="+mj-lt"/>
              </a:rPr>
              <a:t>entro il 30 giugno 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+mj-lt"/>
              </a:rPr>
              <a:t>e, comunque, in casi eccezionali, entro il termine dell’anno scolastico, salvo diversa disposizione connessa all’andamento della situazione epidemiologica. 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endParaRPr lang="it-IT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705038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636998" y="143839"/>
            <a:ext cx="6205591" cy="616449"/>
          </a:xfrm>
        </p:spPr>
        <p:txBody>
          <a:bodyPr/>
          <a:lstStyle/>
          <a:p>
            <a:pPr lvl="0" algn="ctr">
              <a:spcBef>
                <a:spcPts val="0"/>
              </a:spcBef>
              <a:buClrTx/>
              <a:buSzTx/>
            </a:pPr>
            <a:r>
              <a:rPr lang="it-IT" sz="28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L’esame del primo ciclo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08225" y="801383"/>
            <a:ext cx="6893959" cy="4119938"/>
          </a:xfrm>
        </p:spPr>
        <p:txBody>
          <a:bodyPr/>
          <a:lstStyle/>
          <a:p>
            <a:pPr algn="just">
              <a:spcBef>
                <a:spcPts val="0"/>
              </a:spcBef>
              <a:buClrTx/>
              <a:buSzTx/>
            </a:pPr>
            <a:r>
              <a:rPr lang="it-IT" sz="1400" b="1" dirty="0">
                <a:solidFill>
                  <a:schemeClr val="tx1"/>
                </a:solidFill>
                <a:latin typeface="+mj-lt"/>
              </a:rPr>
              <a:t>Articolo 8 – esame in videoconferenza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È previsto per i candidati impossibilitati a lasciare il proprio domicilio nel periodo dell’esame, ma </a:t>
            </a:r>
            <a:r>
              <a:rPr lang="it-IT" sz="1400" b="1" dirty="0">
                <a:solidFill>
                  <a:schemeClr val="tx1"/>
                </a:solidFill>
                <a:latin typeface="+mj-lt"/>
              </a:rPr>
              <a:t>soltanto per lo svolgimento del colloquio </a:t>
            </a:r>
            <a:r>
              <a:rPr lang="it-IT" sz="1400" dirty="0">
                <a:solidFill>
                  <a:schemeClr val="tx1"/>
                </a:solidFill>
                <a:latin typeface="+mj-lt"/>
              </a:rPr>
              <a:t>e su presentazione di idonea documentazione.</a:t>
            </a:r>
            <a:endParaRPr lang="it-IT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Modalità d’esame: videoconferenza o altra modalità telematica sincrona </a:t>
            </a: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(anche per coloro che sono in sezioni carcerarie qualora non sia possibile l’esame in presenza)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b="1" dirty="0">
                <a:solidFill>
                  <a:schemeClr val="tx1"/>
                </a:solidFill>
                <a:latin typeface="+mj-lt"/>
              </a:rPr>
              <a:t>Lavori delle commissioni o sottocommissioni in videoconferenza</a:t>
            </a: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a) nel caso in cui le </a:t>
            </a:r>
            <a:r>
              <a:rPr lang="it-IT" sz="1400" b="1" dirty="0">
                <a:solidFill>
                  <a:schemeClr val="tx1"/>
                </a:solidFill>
                <a:latin typeface="+mj-lt"/>
              </a:rPr>
              <a:t>condizioni epidemiologiche </a:t>
            </a:r>
            <a:r>
              <a:rPr lang="it-IT" sz="1400" dirty="0">
                <a:solidFill>
                  <a:schemeClr val="tx1"/>
                </a:solidFill>
                <a:latin typeface="+mj-lt"/>
              </a:rPr>
              <a:t>e le disposizioni delle autorità</a:t>
            </a: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competenti lo richiedano;</a:t>
            </a: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b) per singoli componenti impossibilitati a seguire i lavori in presenza 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endParaRPr lang="it-IT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2639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636998" y="143839"/>
            <a:ext cx="6205591" cy="616449"/>
          </a:xfrm>
        </p:spPr>
        <p:txBody>
          <a:bodyPr/>
          <a:lstStyle/>
          <a:p>
            <a:pPr lvl="0" algn="ctr">
              <a:spcBef>
                <a:spcPts val="0"/>
              </a:spcBef>
              <a:buClrTx/>
              <a:buSzTx/>
            </a:pPr>
            <a:r>
              <a:rPr lang="it-IT" sz="28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L’esame del primo ciclo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08225" y="801383"/>
            <a:ext cx="6893959" cy="4119938"/>
          </a:xfrm>
        </p:spPr>
        <p:txBody>
          <a:bodyPr/>
          <a:lstStyle/>
          <a:p>
            <a:pPr algn="just">
              <a:spcBef>
                <a:spcPts val="0"/>
              </a:spcBef>
              <a:buClrTx/>
              <a:buSzTx/>
            </a:pPr>
            <a:endParaRPr lang="it-IT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endParaRPr lang="it-IT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dirty="0">
                <a:solidFill>
                  <a:schemeClr val="tx1"/>
                </a:solidFill>
                <a:latin typeface="+mj-lt"/>
              </a:rPr>
              <a:t>Per quanto non previsto dall’Ordinanza, si fa riferimento alle disposizioni: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dirty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spcBef>
                <a:spcPts val="0"/>
              </a:spcBef>
              <a:buClrTx/>
              <a:buSzTx/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+mj-lt"/>
              </a:rPr>
              <a:t>del decreto legislativo 62/2017 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dirty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spcBef>
                <a:spcPts val="0"/>
              </a:spcBef>
              <a:buClrTx/>
              <a:buSzTx/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+mj-lt"/>
              </a:rPr>
              <a:t>del decreto ministeriale 741/2017</a:t>
            </a:r>
          </a:p>
          <a:p>
            <a:pPr marL="285750" indent="-285750" algn="just">
              <a:spcBef>
                <a:spcPts val="0"/>
              </a:spcBef>
              <a:buClrTx/>
              <a:buSzTx/>
              <a:buFontTx/>
              <a:buChar char="-"/>
            </a:pPr>
            <a:endParaRPr lang="it-IT" dirty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spcBef>
                <a:spcPts val="0"/>
              </a:spcBef>
              <a:buClrTx/>
              <a:buSzTx/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+mj-lt"/>
              </a:rPr>
              <a:t>della circolare ministeriale 1865/2017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endParaRPr lang="it-IT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7757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896E724-6173-4EFA-97C6-8241CC1A0C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sz="24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Prova scritta di italiano       </a:t>
            </a:r>
            <a:r>
              <a:rPr lang="it-IT" sz="18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DM 741/2017 </a:t>
            </a:r>
            <a:endParaRPr lang="it-IT" sz="24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7298D8-5D54-4A89-8440-2398CE56CC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 defTabSz="1463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La commissione predispone </a:t>
            </a:r>
            <a:r>
              <a:rPr lang="it-IT" sz="1400" b="1" dirty="0">
                <a:solidFill>
                  <a:schemeClr val="tx1"/>
                </a:solidFill>
                <a:latin typeface="+mj-lt"/>
              </a:rPr>
              <a:t>almeno tre terne di tracce</a:t>
            </a:r>
            <a:r>
              <a:rPr lang="it-IT" sz="1400" dirty="0">
                <a:solidFill>
                  <a:schemeClr val="tx1"/>
                </a:solidFill>
                <a:latin typeface="+mj-lt"/>
              </a:rPr>
              <a:t>, con riferimento alle seguenti tipologie:</a:t>
            </a:r>
          </a:p>
          <a:p>
            <a:pPr marL="514350" indent="-514350" defTabSz="146304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testo narrativo o descrittivo</a:t>
            </a:r>
          </a:p>
          <a:p>
            <a:pPr marL="514350" indent="-514350" defTabSz="146304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testo argomentativo</a:t>
            </a:r>
          </a:p>
          <a:p>
            <a:pPr marL="514350" indent="-514350" defTabSz="146304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comprensione e sintesi di un testo letterario, divulgativo, scientifico </a:t>
            </a:r>
          </a:p>
          <a:p>
            <a:pPr defTabSz="146304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defTabSz="1463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La prova può essere </a:t>
            </a:r>
            <a:r>
              <a:rPr lang="it-IT" sz="1400" b="1" dirty="0">
                <a:solidFill>
                  <a:schemeClr val="tx1"/>
                </a:solidFill>
                <a:latin typeface="+mj-lt"/>
              </a:rPr>
              <a:t>strutturata in più parti </a:t>
            </a:r>
            <a:r>
              <a:rPr lang="it-IT" sz="1400" dirty="0">
                <a:solidFill>
                  <a:schemeClr val="tx1"/>
                </a:solidFill>
                <a:latin typeface="+mj-lt"/>
              </a:rPr>
              <a:t>riferibili alle diverse tipologie.</a:t>
            </a:r>
          </a:p>
          <a:p>
            <a:pPr defTabSz="1463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Nel giorno di effettuazione della prova la commissione sorteggia la terna di tracce che viene proposta ai candidati. Ciascun candidato svolge la prova scegliendo una delle tre tracce sorteggiate.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8740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896E724-6173-4EFA-97C6-8241CC1A0C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sz="24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Prova scritta per le competenze logico-matematiche              </a:t>
            </a:r>
            <a:r>
              <a:rPr lang="it-IT" sz="18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DM 741/2017 </a:t>
            </a:r>
            <a:endParaRPr lang="it-IT" sz="24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7298D8-5D54-4A89-8440-2398CE56CC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3958" y="1529880"/>
            <a:ext cx="6183313" cy="3320475"/>
          </a:xfrm>
        </p:spPr>
        <p:txBody>
          <a:bodyPr/>
          <a:lstStyle/>
          <a:p>
            <a:pPr algn="just" defTabSz="1463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La commissione predispone </a:t>
            </a:r>
            <a:r>
              <a:rPr lang="it-IT" sz="1400" b="1" dirty="0">
                <a:solidFill>
                  <a:schemeClr val="tx1"/>
                </a:solidFill>
                <a:latin typeface="+mj-lt"/>
              </a:rPr>
              <a:t>almeno tre tracce</a:t>
            </a:r>
            <a:r>
              <a:rPr lang="it-IT" sz="1400" dirty="0">
                <a:solidFill>
                  <a:schemeClr val="tx1"/>
                </a:solidFill>
                <a:latin typeface="+mj-lt"/>
              </a:rPr>
              <a:t>, con riferimento alle seguenti tipologie:</a:t>
            </a:r>
          </a:p>
          <a:p>
            <a:pPr marL="514350" indent="-514350" defTabSz="146304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problemi articolati su una o più richieste</a:t>
            </a:r>
          </a:p>
          <a:p>
            <a:pPr marL="514350" indent="-514350" defTabSz="146304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quesiti a risposta aperta</a:t>
            </a:r>
          </a:p>
          <a:p>
            <a:pPr marL="514350" indent="-514350" defTabSz="146304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può fare riferimento anche ai metodi di analisi, organizzazione e rappresentazione dei dati, caratteristici del pensiero computazionale</a:t>
            </a:r>
          </a:p>
          <a:p>
            <a:pPr defTabSz="146304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defTabSz="1463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La prova può proporre più problemi o quesiti, le cui soluzioni devono essere tra loro indipendenti.</a:t>
            </a:r>
          </a:p>
          <a:p>
            <a:pPr defTabSz="146304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defTabSz="1463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Nel giorno di effettuazione della prova la commissione sorteggia la traccia che viene proposta ai candidati.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877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653958" y="474176"/>
            <a:ext cx="6486581" cy="1190237"/>
          </a:xfrm>
        </p:spPr>
        <p:txBody>
          <a:bodyPr/>
          <a:lstStyle/>
          <a:p>
            <a:pPr lvl="0" algn="ctr">
              <a:spcBef>
                <a:spcPts val="0"/>
              </a:spcBef>
              <a:buClrTx/>
              <a:buSzTx/>
            </a:pPr>
            <a:r>
              <a:rPr lang="it-IT" sz="28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Esami di Stato 2021/2022 I ciclo</a:t>
            </a:r>
          </a:p>
          <a:p>
            <a:pPr lvl="0" algn="ctr">
              <a:spcBef>
                <a:spcPts val="0"/>
              </a:spcBef>
              <a:buClrTx/>
              <a:buSzTx/>
            </a:pPr>
            <a:r>
              <a:rPr lang="it-IT" sz="24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Ordinanza ministeriale 14 marzo 2022, n. 64</a:t>
            </a:r>
            <a:endParaRPr lang="it-IT" sz="20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lvl="0" algn="ctr">
              <a:spcBef>
                <a:spcPts val="0"/>
              </a:spcBef>
              <a:buClrTx/>
              <a:buSzTx/>
            </a:pPr>
            <a:endParaRPr lang="it-IT" sz="28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736243" y="1704615"/>
            <a:ext cx="5808395" cy="2877659"/>
          </a:xfrm>
        </p:spPr>
        <p:txBody>
          <a:bodyPr/>
          <a:lstStyle/>
          <a:p>
            <a:pPr algn="just">
              <a:spcBef>
                <a:spcPts val="0"/>
              </a:spcBef>
              <a:buClrTx/>
              <a:buSzTx/>
            </a:pPr>
            <a:endParaRPr lang="it-IT" sz="2000" b="1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buClrTx/>
              <a:buSzTx/>
            </a:pPr>
            <a:endParaRPr lang="it-IT" sz="2000" b="1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2000" b="1" dirty="0">
                <a:solidFill>
                  <a:schemeClr val="tx1"/>
                </a:solidFill>
              </a:rPr>
              <a:t>L’ordinanza opera in regime derogatorio, </a:t>
            </a: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2000" b="1" dirty="0">
                <a:solidFill>
                  <a:schemeClr val="tx1"/>
                </a:solidFill>
              </a:rPr>
              <a:t>ai sensi dell’articolo 1, comma 956, </a:t>
            </a: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2000" b="1" dirty="0">
                <a:solidFill>
                  <a:schemeClr val="tx1"/>
                </a:solidFill>
              </a:rPr>
              <a:t>della legge 30 dicembre 2021, n. 234 </a:t>
            </a:r>
          </a:p>
        </p:txBody>
      </p:sp>
    </p:spTree>
    <p:extLst>
      <p:ext uri="{BB962C8B-B14F-4D97-AF65-F5344CB8AC3E}">
        <p14:creationId xmlns:p14="http://schemas.microsoft.com/office/powerpoint/2010/main" val="3065281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653958" y="474176"/>
            <a:ext cx="6486581" cy="1190237"/>
          </a:xfrm>
        </p:spPr>
        <p:txBody>
          <a:bodyPr/>
          <a:lstStyle/>
          <a:p>
            <a:pPr lvl="0" algn="ctr">
              <a:spcBef>
                <a:spcPts val="0"/>
              </a:spcBef>
              <a:buClrTx/>
              <a:buSzTx/>
            </a:pPr>
            <a:r>
              <a:rPr lang="it-IT" sz="28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Esami di Stato 2021/2022 I ciclo</a:t>
            </a:r>
          </a:p>
          <a:p>
            <a:pPr lvl="0" algn="ctr">
              <a:spcBef>
                <a:spcPts val="0"/>
              </a:spcBef>
              <a:buClrTx/>
              <a:buSzTx/>
            </a:pPr>
            <a:r>
              <a:rPr lang="it-IT" sz="24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Ordinanza ministeriale 14 marzo 2022, n. 64</a:t>
            </a:r>
            <a:endParaRPr lang="it-IT" sz="20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lvl="0" algn="ctr">
              <a:spcBef>
                <a:spcPts val="0"/>
              </a:spcBef>
              <a:buClrTx/>
              <a:buSzTx/>
            </a:pPr>
            <a:endParaRPr lang="it-IT" sz="28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736243" y="1704615"/>
            <a:ext cx="6183313" cy="2877659"/>
          </a:xfrm>
        </p:spPr>
        <p:txBody>
          <a:bodyPr/>
          <a:lstStyle/>
          <a:p>
            <a:pPr lvl="0" algn="ctr">
              <a:spcBef>
                <a:spcPts val="0"/>
              </a:spcBef>
              <a:buClrTx/>
              <a:buSzTx/>
            </a:pPr>
            <a:r>
              <a:rPr lang="it-IT" sz="2000" b="1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Riferimenti normativi:</a:t>
            </a:r>
          </a:p>
          <a:p>
            <a:pPr lvl="0" algn="ctr">
              <a:spcBef>
                <a:spcPts val="0"/>
              </a:spcBef>
              <a:buClrTx/>
              <a:buSzTx/>
            </a:pPr>
            <a:endParaRPr lang="it-IT" sz="800" b="1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Decreto Legislativo 13 aprile 2017, n.62 (nell’OM 64 «Dlgs 62/2017»)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Decreto del Ministro dell’istruzione, dell’università e della ricerca 3 ottobre 2017, n. 741 (nell’OM 64 «DM 741/2017»)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Decreto del Ministro dell’istruzione, dell’università e della ricerca 3 ottobre 2017, n. 742 (nell’OM 64 «DM 742/2017»)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Decreto del Presidente della Repubblica 29 ottobre 2012, n. 263 (nell’OM 64</a:t>
            </a:r>
            <a:r>
              <a:rPr lang="it-IT" dirty="0">
                <a:cs typeface="Arial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«DPR 263/2012»)</a:t>
            </a:r>
          </a:p>
        </p:txBody>
      </p:sp>
    </p:spTree>
    <p:extLst>
      <p:ext uri="{BB962C8B-B14F-4D97-AF65-F5344CB8AC3E}">
        <p14:creationId xmlns:p14="http://schemas.microsoft.com/office/powerpoint/2010/main" val="275748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636998" y="474175"/>
            <a:ext cx="6205591" cy="923109"/>
          </a:xfrm>
        </p:spPr>
        <p:txBody>
          <a:bodyPr/>
          <a:lstStyle/>
          <a:p>
            <a:pPr lvl="0" algn="ctr">
              <a:spcBef>
                <a:spcPts val="0"/>
              </a:spcBef>
              <a:buClrTx/>
              <a:buSzTx/>
            </a:pPr>
            <a:r>
              <a:rPr lang="it-IT" sz="28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L’esame del primo ciclo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654050" y="1212351"/>
            <a:ext cx="6183313" cy="3268209"/>
          </a:xfrm>
        </p:spPr>
        <p:txBody>
          <a:bodyPr/>
          <a:lstStyle/>
          <a:p>
            <a:pPr algn="just">
              <a:spcBef>
                <a:spcPts val="0"/>
              </a:spcBef>
              <a:buClrTx/>
              <a:buSzTx/>
            </a:pPr>
            <a:endParaRPr lang="it-IT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b="1" dirty="0">
                <a:solidFill>
                  <a:schemeClr val="tx1"/>
                </a:solidFill>
                <a:latin typeface="+mj-lt"/>
              </a:rPr>
              <a:t>Articolo 2, comma 1 -  Ammissione all’esame di Stato</a:t>
            </a: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lvl="0" algn="just">
              <a:spcBef>
                <a:spcPts val="0"/>
              </a:spcBef>
              <a:buClrTx/>
              <a:buSzTx/>
            </a:pPr>
            <a:endParaRPr lang="it-IT" sz="1400" b="1" dirty="0">
              <a:solidFill>
                <a:schemeClr val="tx1"/>
              </a:solidFill>
              <a:latin typeface="+mj-lt"/>
            </a:endParaRPr>
          </a:p>
          <a:p>
            <a:pPr lvl="0" algn="just">
              <a:spcBef>
                <a:spcPts val="0"/>
              </a:spcBef>
              <a:buClrTx/>
              <a:buSzTx/>
            </a:pPr>
            <a:r>
              <a:rPr lang="it-IT" sz="1400" b="1" dirty="0">
                <a:solidFill>
                  <a:schemeClr val="tx1"/>
                </a:solidFill>
                <a:latin typeface="+mj-lt"/>
              </a:rPr>
              <a:t>Requisiti di ammissione</a:t>
            </a: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lvl="0"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marL="285750" lvl="0" indent="-285750" algn="just">
              <a:spcBef>
                <a:spcPts val="0"/>
              </a:spcBef>
              <a:buClrTx/>
              <a:buSzTx/>
              <a:buFontTx/>
              <a:buChar char="-"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aver frequentato almeno tre quarti del monte ore annuale personalizzato, fatte salve eventuali motivate deroghe</a:t>
            </a:r>
          </a:p>
          <a:p>
            <a:pPr marL="285750" lvl="0" indent="-285750" algn="just">
              <a:spcBef>
                <a:spcPts val="0"/>
              </a:spcBef>
              <a:buClrTx/>
              <a:buSzTx/>
              <a:buFontTx/>
              <a:buChar char="-"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marL="285750" lvl="0" indent="-285750" algn="just">
              <a:spcBef>
                <a:spcPts val="0"/>
              </a:spcBef>
              <a:buClrTx/>
              <a:buSzTx/>
              <a:buFontTx/>
              <a:buChar char="-"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non essere incorsi nella sanzione disciplinare della non ammissione all’esame di Stato</a:t>
            </a:r>
          </a:p>
        </p:txBody>
      </p:sp>
    </p:spTree>
    <p:extLst>
      <p:ext uri="{BB962C8B-B14F-4D97-AF65-F5344CB8AC3E}">
        <p14:creationId xmlns:p14="http://schemas.microsoft.com/office/powerpoint/2010/main" val="1141180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636998" y="474175"/>
            <a:ext cx="6205591" cy="923109"/>
          </a:xfrm>
        </p:spPr>
        <p:txBody>
          <a:bodyPr/>
          <a:lstStyle/>
          <a:p>
            <a:pPr lvl="0" algn="ctr">
              <a:spcBef>
                <a:spcPts val="0"/>
              </a:spcBef>
              <a:buClrTx/>
              <a:buSzTx/>
            </a:pPr>
            <a:r>
              <a:rPr lang="it-IT" sz="28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L’esame del primo ciclo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602679" y="1232898"/>
            <a:ext cx="6183313" cy="3472665"/>
          </a:xfrm>
        </p:spPr>
        <p:txBody>
          <a:bodyPr/>
          <a:lstStyle/>
          <a:p>
            <a:pPr algn="just">
              <a:spcBef>
                <a:spcPts val="0"/>
              </a:spcBef>
              <a:buClrTx/>
              <a:buSzTx/>
            </a:pPr>
            <a:r>
              <a:rPr lang="it-IT" sz="1400" b="1" dirty="0">
                <a:solidFill>
                  <a:schemeClr val="tx1"/>
                </a:solidFill>
                <a:latin typeface="+mj-lt"/>
              </a:rPr>
              <a:t>Articolo 2, comma 2 -  voto di ammissione</a:t>
            </a: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lvl="0" algn="just">
              <a:spcBef>
                <a:spcPts val="0"/>
              </a:spcBef>
              <a:buClrTx/>
              <a:buSzTx/>
            </a:pPr>
            <a:endParaRPr lang="it-IT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In sede di scrutinio finale viene attribuito agli alunni il </a:t>
            </a:r>
            <a:r>
              <a:rPr lang="it-IT" sz="1400" b="1" dirty="0">
                <a:solidFill>
                  <a:schemeClr val="tx1"/>
                </a:solidFill>
                <a:latin typeface="+mj-lt"/>
              </a:rPr>
              <a:t>voto di ammissione all’esame</a:t>
            </a:r>
            <a:r>
              <a:rPr lang="it-IT" sz="1400" dirty="0">
                <a:solidFill>
                  <a:schemeClr val="tx1"/>
                </a:solidFill>
                <a:latin typeface="+mj-lt"/>
              </a:rPr>
              <a:t>, sulla base di quanto previsto dall’articolo 6 del D.lgs. 62/2017 </a:t>
            </a:r>
            <a:r>
              <a:rPr lang="it-IT" sz="1400" i="1" dirty="0">
                <a:solidFill>
                  <a:schemeClr val="tx1"/>
                </a:solidFill>
                <a:latin typeface="+mj-lt"/>
              </a:rPr>
              <a:t>(«Il voto di ammissione all'esame conclusivo del  primo ciclo è espresso dal consiglio di classe in decimi, considerando il percorso scolastico compiuto dall'alunna o dall'alunno.»</a:t>
            </a:r>
            <a:r>
              <a:rPr lang="it-IT" sz="140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0"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Nel caso di parziale o mancata acquisizione dei livelli di apprendimento in una o più discipline, il consiglio di classe può deliberare, con adeguata motivazione, la non ammissione all’esame conclusivo del primo ciclo.</a:t>
            </a:r>
          </a:p>
          <a:p>
            <a:pPr lvl="0"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lvl="0"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In base al DM 741/2017 (art. 2, c. 4), il voto di ammissione può anche essere inferiore a sei decimi</a:t>
            </a:r>
          </a:p>
          <a:p>
            <a:pPr lvl="0"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577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636998" y="474175"/>
            <a:ext cx="6205591" cy="923109"/>
          </a:xfrm>
        </p:spPr>
        <p:txBody>
          <a:bodyPr/>
          <a:lstStyle/>
          <a:p>
            <a:pPr lvl="0" algn="ctr">
              <a:spcBef>
                <a:spcPts val="0"/>
              </a:spcBef>
              <a:buClrTx/>
              <a:buSzTx/>
            </a:pPr>
            <a:r>
              <a:rPr lang="it-IT" sz="28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L’esame del primo ciclo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602679" y="1232898"/>
            <a:ext cx="6183313" cy="3472665"/>
          </a:xfrm>
        </p:spPr>
        <p:txBody>
          <a:bodyPr/>
          <a:lstStyle/>
          <a:p>
            <a:pPr algn="just">
              <a:spcBef>
                <a:spcPts val="0"/>
              </a:spcBef>
              <a:buClrTx/>
              <a:buSzTx/>
            </a:pPr>
            <a:r>
              <a:rPr lang="it-IT" sz="1400" b="1" dirty="0">
                <a:solidFill>
                  <a:schemeClr val="tx1"/>
                </a:solidFill>
                <a:latin typeface="+mj-lt"/>
              </a:rPr>
              <a:t>Articolo 2, comma 4 -  Esame di Stato</a:t>
            </a: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lvl="0" algn="just">
              <a:spcBef>
                <a:spcPts val="0"/>
              </a:spcBef>
              <a:buClrTx/>
              <a:buSzTx/>
            </a:pPr>
            <a:endParaRPr lang="it-IT" sz="1400" b="1" dirty="0">
              <a:solidFill>
                <a:schemeClr val="tx1"/>
              </a:solidFill>
              <a:latin typeface="+mj-lt"/>
            </a:endParaRPr>
          </a:p>
          <a:p>
            <a:pPr lvl="0"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Consta di:</a:t>
            </a:r>
          </a:p>
          <a:p>
            <a:pPr lvl="0"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a) </a:t>
            </a:r>
            <a:r>
              <a:rPr lang="it-IT" sz="1400" b="1" dirty="0">
                <a:solidFill>
                  <a:schemeClr val="tx1"/>
                </a:solidFill>
                <a:latin typeface="+mj-lt"/>
              </a:rPr>
              <a:t>prova scritta relativa alle competenze di italiano </a:t>
            </a:r>
            <a:r>
              <a:rPr lang="it-IT" sz="1400" dirty="0">
                <a:solidFill>
                  <a:schemeClr val="tx1"/>
                </a:solidFill>
                <a:latin typeface="+mj-lt"/>
              </a:rPr>
              <a:t>o della lingua nella quale si svolge l’insegnamento;</a:t>
            </a:r>
          </a:p>
          <a:p>
            <a:pPr lvl="0"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b) </a:t>
            </a:r>
            <a:r>
              <a:rPr lang="it-IT" sz="1400" b="1" dirty="0">
                <a:solidFill>
                  <a:schemeClr val="tx1"/>
                </a:solidFill>
                <a:latin typeface="+mj-lt"/>
              </a:rPr>
              <a:t>prova scritta relativa alle competenze logico matematiche</a:t>
            </a:r>
          </a:p>
          <a:p>
            <a:pPr lvl="0"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c) </a:t>
            </a:r>
            <a:r>
              <a:rPr lang="it-IT" sz="1400" b="1" dirty="0">
                <a:solidFill>
                  <a:schemeClr val="tx1"/>
                </a:solidFill>
                <a:latin typeface="+mj-lt"/>
              </a:rPr>
              <a:t>colloquio</a:t>
            </a:r>
          </a:p>
          <a:p>
            <a:pPr lvl="0"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lvl="0"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Nel corso del colloquio è accertato anche il livello di padronanza delle competenze relative alla lingua inglese e alla seconda lingua comunitaria, nonché delle competenze relative all’insegnamento dell’educazione civica.</a:t>
            </a:r>
          </a:p>
          <a:p>
            <a:pPr lvl="0"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lvl="0"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Per i percorsi a indirizzo musicale è previsto anche lo svolgimento di una prova pratica di strumento.</a:t>
            </a:r>
          </a:p>
        </p:txBody>
      </p:sp>
    </p:spTree>
    <p:extLst>
      <p:ext uri="{BB962C8B-B14F-4D97-AF65-F5344CB8AC3E}">
        <p14:creationId xmlns:p14="http://schemas.microsoft.com/office/powerpoint/2010/main" val="349887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595901" y="196774"/>
            <a:ext cx="6205591" cy="635434"/>
          </a:xfrm>
        </p:spPr>
        <p:txBody>
          <a:bodyPr/>
          <a:lstStyle/>
          <a:p>
            <a:pPr lvl="0" algn="ctr">
              <a:spcBef>
                <a:spcPts val="0"/>
              </a:spcBef>
              <a:buClrTx/>
              <a:buSzTx/>
            </a:pPr>
            <a:r>
              <a:rPr lang="it-IT" sz="28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L’esame del primo ciclo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602679" y="832206"/>
            <a:ext cx="6630328" cy="4017196"/>
          </a:xfrm>
        </p:spPr>
        <p:txBody>
          <a:bodyPr/>
          <a:lstStyle/>
          <a:p>
            <a:pPr algn="just">
              <a:spcBef>
                <a:spcPts val="0"/>
              </a:spcBef>
              <a:buClrTx/>
              <a:buSzTx/>
            </a:pPr>
            <a:r>
              <a:rPr lang="it-IT" sz="1400" b="1" dirty="0">
                <a:solidFill>
                  <a:schemeClr val="tx1"/>
                </a:solidFill>
                <a:latin typeface="+mj-lt"/>
              </a:rPr>
              <a:t>Articolo 3 – Attribuzione valutazione finale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300" dirty="0">
                <a:solidFill>
                  <a:schemeClr val="tx1"/>
                </a:solidFill>
                <a:latin typeface="+mj-lt"/>
              </a:rPr>
              <a:t>I criteri di valutazione sono definiti dalla Commissione d’esame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3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300" dirty="0">
                <a:solidFill>
                  <a:schemeClr val="tx1"/>
                </a:solidFill>
                <a:latin typeface="+mj-lt"/>
              </a:rPr>
              <a:t>Il voto finale è dato dalla </a:t>
            </a:r>
            <a:r>
              <a:rPr lang="it-IT" sz="1300" b="1" dirty="0">
                <a:solidFill>
                  <a:schemeClr val="tx1"/>
                </a:solidFill>
                <a:latin typeface="+mj-lt"/>
              </a:rPr>
              <a:t>media</a:t>
            </a:r>
            <a:r>
              <a:rPr lang="it-IT" sz="1300" dirty="0">
                <a:solidFill>
                  <a:schemeClr val="tx1"/>
                </a:solidFill>
                <a:latin typeface="+mj-lt"/>
              </a:rPr>
              <a:t> arrotondata all’unità superiore per frazioni pari o superiori a 0,5, </a:t>
            </a:r>
            <a:r>
              <a:rPr lang="it-IT" sz="1300" b="1" dirty="0">
                <a:solidFill>
                  <a:schemeClr val="tx1"/>
                </a:solidFill>
                <a:latin typeface="+mj-lt"/>
              </a:rPr>
              <a:t>tra il voto di ammissione e la media</a:t>
            </a:r>
            <a:r>
              <a:rPr lang="it-IT" sz="1300" dirty="0">
                <a:solidFill>
                  <a:schemeClr val="tx1"/>
                </a:solidFill>
                <a:latin typeface="+mj-lt"/>
              </a:rPr>
              <a:t>, calcolata senza arrotondamenti, </a:t>
            </a:r>
            <a:r>
              <a:rPr lang="it-IT" sz="1300" b="1" dirty="0">
                <a:solidFill>
                  <a:schemeClr val="tx1"/>
                </a:solidFill>
                <a:latin typeface="+mj-lt"/>
              </a:rPr>
              <a:t>delle prove d’esame </a:t>
            </a:r>
            <a:r>
              <a:rPr lang="it-IT" sz="1300" dirty="0">
                <a:solidFill>
                  <a:schemeClr val="tx1"/>
                </a:solidFill>
                <a:latin typeface="+mj-lt"/>
              </a:rPr>
              <a:t>(prove scritte e colloquio) – Articolo 13 DM 741/2017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300" b="1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300" dirty="0">
                <a:solidFill>
                  <a:schemeClr val="tx1"/>
                </a:solidFill>
                <a:latin typeface="+mj-lt"/>
              </a:rPr>
              <a:t>La valutazione finale espressa con la votazione di dieci decimi può essere accompagnata dalla </a:t>
            </a:r>
            <a:r>
              <a:rPr lang="it-IT" sz="1300" b="1" dirty="0">
                <a:solidFill>
                  <a:schemeClr val="tx1"/>
                </a:solidFill>
                <a:latin typeface="+mj-lt"/>
              </a:rPr>
              <a:t>lode</a:t>
            </a:r>
            <a:r>
              <a:rPr lang="it-IT" sz="1300" dirty="0">
                <a:solidFill>
                  <a:schemeClr val="tx1"/>
                </a:solidFill>
                <a:latin typeface="+mj-lt"/>
              </a:rPr>
              <a:t>, con deliberazione all’unanimità della commissione, in relazione alle valutazioni conseguite nel percorso scolastico del triennio e agli esiti della prova d’esame.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3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300" dirty="0">
                <a:solidFill>
                  <a:schemeClr val="tx1"/>
                </a:solidFill>
                <a:latin typeface="+mj-lt"/>
              </a:rPr>
              <a:t>Si consegue il diploma con una votazione non inferiore a sei decimi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300" b="1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300" dirty="0">
                <a:solidFill>
                  <a:schemeClr val="tx1"/>
                </a:solidFill>
                <a:latin typeface="+mj-lt"/>
              </a:rPr>
              <a:t>L’esito dell’esame è pubblicato nei tabelloni e nell’area documentale riservata del registro elettronico. Nel diploma finale non si fa menzione delle modalità di svolgimento per alunni con disabilità/DSA</a:t>
            </a:r>
          </a:p>
        </p:txBody>
      </p:sp>
    </p:spTree>
    <p:extLst>
      <p:ext uri="{BB962C8B-B14F-4D97-AF65-F5344CB8AC3E}">
        <p14:creationId xmlns:p14="http://schemas.microsoft.com/office/powerpoint/2010/main" val="260858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636998" y="474175"/>
            <a:ext cx="6205591" cy="923109"/>
          </a:xfrm>
        </p:spPr>
        <p:txBody>
          <a:bodyPr/>
          <a:lstStyle/>
          <a:p>
            <a:pPr lvl="0" algn="ctr">
              <a:spcBef>
                <a:spcPts val="0"/>
              </a:spcBef>
              <a:buClrTx/>
              <a:buSzTx/>
            </a:pPr>
            <a:r>
              <a:rPr lang="it-IT" sz="28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L’esame del primo ciclo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602679" y="1232898"/>
            <a:ext cx="6630328" cy="3472665"/>
          </a:xfrm>
        </p:spPr>
        <p:txBody>
          <a:bodyPr/>
          <a:lstStyle/>
          <a:p>
            <a:pPr algn="just">
              <a:spcBef>
                <a:spcPts val="0"/>
              </a:spcBef>
              <a:buClrTx/>
              <a:buSzTx/>
            </a:pPr>
            <a:r>
              <a:rPr lang="it-IT" sz="1300" b="1" dirty="0">
                <a:solidFill>
                  <a:schemeClr val="tx1"/>
                </a:solidFill>
                <a:latin typeface="+mj-lt"/>
              </a:rPr>
              <a:t>Articolo 4 – candidati privatisti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300" b="1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300" dirty="0">
                <a:solidFill>
                  <a:schemeClr val="tx1"/>
                </a:solidFill>
                <a:latin typeface="+mj-lt"/>
              </a:rPr>
              <a:t>Requisiti di ammissione (art. 3 DM 741/2017)</a:t>
            </a: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300" dirty="0">
                <a:solidFill>
                  <a:schemeClr val="tx1"/>
                </a:solidFill>
                <a:latin typeface="+mj-lt"/>
              </a:rPr>
              <a:t>- compiere il tredicesimo anno di età entro il 31 dicembre dell’anno scolastico in cui sostengono l'esame</a:t>
            </a: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300" dirty="0">
                <a:solidFill>
                  <a:schemeClr val="tx1"/>
                </a:solidFill>
                <a:latin typeface="+mj-lt"/>
              </a:rPr>
              <a:t>- aver conseguito l'ammissione alla prima classe della scuola secondaria di I grado  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3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300" b="1" dirty="0">
                <a:solidFill>
                  <a:schemeClr val="tx1"/>
                </a:solidFill>
                <a:latin typeface="+mj-lt"/>
              </a:rPr>
              <a:t>Svolgimento dell’esame</a:t>
            </a: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300" dirty="0">
                <a:solidFill>
                  <a:schemeClr val="tx1"/>
                </a:solidFill>
                <a:latin typeface="+mj-lt"/>
              </a:rPr>
              <a:t>Due prove scritte e colloquio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3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300" dirty="0">
                <a:solidFill>
                  <a:schemeClr val="tx1"/>
                </a:solidFill>
                <a:latin typeface="+mj-lt"/>
              </a:rPr>
              <a:t>Il voto finale viene determinato dalla </a:t>
            </a:r>
            <a:r>
              <a:rPr lang="it-IT" sz="1300" b="1" dirty="0">
                <a:solidFill>
                  <a:schemeClr val="tx1"/>
                </a:solidFill>
                <a:latin typeface="+mj-lt"/>
              </a:rPr>
              <a:t>media</a:t>
            </a:r>
            <a:r>
              <a:rPr lang="it-IT" sz="1300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1300" b="1" dirty="0">
                <a:solidFill>
                  <a:schemeClr val="tx1"/>
                </a:solidFill>
                <a:latin typeface="+mj-lt"/>
              </a:rPr>
              <a:t>dei voti </a:t>
            </a:r>
            <a:r>
              <a:rPr lang="it-IT" sz="1300" dirty="0">
                <a:solidFill>
                  <a:schemeClr val="tx1"/>
                </a:solidFill>
                <a:latin typeface="+mj-lt"/>
              </a:rPr>
              <a:t>attribuiti alle </a:t>
            </a:r>
            <a:r>
              <a:rPr lang="it-IT" sz="1300" b="1" dirty="0">
                <a:solidFill>
                  <a:schemeClr val="tx1"/>
                </a:solidFill>
                <a:latin typeface="+mj-lt"/>
              </a:rPr>
              <a:t>prove scritte </a:t>
            </a:r>
            <a:r>
              <a:rPr lang="it-IT" sz="1300" dirty="0">
                <a:solidFill>
                  <a:schemeClr val="tx1"/>
                </a:solidFill>
                <a:latin typeface="+mj-lt"/>
              </a:rPr>
              <a:t>ed al </a:t>
            </a:r>
            <a:r>
              <a:rPr lang="it-IT" sz="1300" b="1" dirty="0">
                <a:solidFill>
                  <a:schemeClr val="tx1"/>
                </a:solidFill>
                <a:latin typeface="+mj-lt"/>
              </a:rPr>
              <a:t>colloquio</a:t>
            </a:r>
            <a:r>
              <a:rPr lang="it-IT" sz="1300" dirty="0">
                <a:solidFill>
                  <a:schemeClr val="tx1"/>
                </a:solidFill>
                <a:latin typeface="+mj-lt"/>
              </a:rPr>
              <a:t>. Per frazioni pari o superiori a 0,5, il voto finale è arrotondato all'unità superiore – Articolo 13 DM 741/2017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3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300" dirty="0">
                <a:solidFill>
                  <a:schemeClr val="tx1"/>
                </a:solidFill>
                <a:latin typeface="+mj-lt"/>
              </a:rPr>
              <a:t>Si consegue il diploma con una votazione non inferiore a sei decimi.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endParaRPr lang="it-IT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4709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636998" y="474175"/>
            <a:ext cx="6205591" cy="923109"/>
          </a:xfrm>
        </p:spPr>
        <p:txBody>
          <a:bodyPr/>
          <a:lstStyle/>
          <a:p>
            <a:pPr lvl="0" algn="ctr">
              <a:spcBef>
                <a:spcPts val="0"/>
              </a:spcBef>
              <a:buClrTx/>
              <a:buSzTx/>
            </a:pPr>
            <a:r>
              <a:rPr lang="it-IT" sz="28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L’esame del primo ciclo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08225" y="1232898"/>
            <a:ext cx="6924782" cy="3472665"/>
          </a:xfrm>
        </p:spPr>
        <p:txBody>
          <a:bodyPr/>
          <a:lstStyle/>
          <a:p>
            <a:pPr algn="just">
              <a:spcBef>
                <a:spcPts val="0"/>
              </a:spcBef>
              <a:buClrTx/>
              <a:buSzTx/>
            </a:pPr>
            <a:r>
              <a:rPr lang="it-IT" sz="1400" b="1" dirty="0">
                <a:solidFill>
                  <a:schemeClr val="tx1"/>
                </a:solidFill>
                <a:latin typeface="+mj-lt"/>
              </a:rPr>
              <a:t>Articolo 5 – Prove Invalsi e certificazione competenze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Gli alunni partecipano alle prove standardizzate nazionali di italiano, matematica e inglese nel caso in cui le condizioni epidemiologiche e le determinazioni delle autorità competenti lo consentano.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La mancata partecipazione non incide sull’ammissione all’esame di Stato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La certificazione delle competenze è redatta durante lo scrutinio finale dal consiglio di classe ed è rilasciata agli alunni che superano l’esame di Stato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Per gli alunni che hanno partecipato alle prove Invalsi la certificazione delle competenze è integrata con i livelli raggiunti (cfr. DM 742/2017)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Per gli alunni privatisti la certificazione delle competenze non è prevista. </a:t>
            </a: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SzTx/>
            </a:pPr>
            <a:endParaRPr lang="it-IT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9126663"/>
      </p:ext>
    </p:extLst>
  </p:cSld>
  <p:clrMapOvr>
    <a:masterClrMapping/>
  </p:clrMapOvr>
</p:sld>
</file>

<file path=ppt/theme/theme1.xml><?xml version="1.0" encoding="utf-8"?>
<a:theme xmlns:a="http://schemas.openxmlformats.org/drawingml/2006/main" name="Cadwal template">
  <a:themeElements>
    <a:clrScheme name="DGCASIS">
      <a:dk1>
        <a:srgbClr val="000000"/>
      </a:dk1>
      <a:lt1>
        <a:srgbClr val="FFFFFF"/>
      </a:lt1>
      <a:dk2>
        <a:srgbClr val="666666"/>
      </a:dk2>
      <a:lt2>
        <a:srgbClr val="999999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GCASIS">
    <a:dk1>
      <a:srgbClr val="000000"/>
    </a:dk1>
    <a:lt1>
      <a:srgbClr val="FFFFFF"/>
    </a:lt1>
    <a:dk2>
      <a:srgbClr val="666666"/>
    </a:dk2>
    <a:lt2>
      <a:srgbClr val="999999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6004</TotalTime>
  <Words>1553</Words>
  <Application>Microsoft Office PowerPoint</Application>
  <PresentationFormat>Presentazione su schermo (16:9)</PresentationFormat>
  <Paragraphs>180</Paragraphs>
  <Slides>17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Karla</vt:lpstr>
      <vt:lpstr>Montserrat</vt:lpstr>
      <vt:lpstr>Cadwal template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Valle, Gianfranco</dc:creator>
  <cp:lastModifiedBy>Giorda Flaminia</cp:lastModifiedBy>
  <cp:revision>249</cp:revision>
  <cp:lastPrinted>2017-05-12T13:29:16Z</cp:lastPrinted>
  <dcterms:modified xsi:type="dcterms:W3CDTF">2022-03-18T14:13:54Z</dcterms:modified>
</cp:coreProperties>
</file>