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srfvg.gov.it/it/hom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ionatistudenteschi.it/" TargetMode="External"/><Relationship Id="rId2" Type="http://schemas.openxmlformats.org/officeDocument/2006/relationships/hyperlink" Target="https://www.miur.gov.it/web/guest/anno-scolastico-2021-2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385002-5F93-440F-ABBC-A38AEED4E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8118" y="1971413"/>
            <a:ext cx="8452522" cy="145758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SECONDARIE DI</a:t>
            </a:r>
            <a:br>
              <a:rPr lang="it-IT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PRIMO E SECONDO GRADO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5432C7-8AD5-458D-A682-0B1249B89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5388" y="4465983"/>
            <a:ext cx="9099203" cy="1053470"/>
          </a:xfrm>
        </p:spPr>
        <p:txBody>
          <a:bodyPr/>
          <a:lstStyle/>
          <a:p>
            <a:r>
              <a:rPr lang="it-IT" dirty="0"/>
              <a:t>                                                      SITO    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  <a:hlinkClick r:id="rId2"/>
              </a:rPr>
              <a:t>WWW.USRFVG.IT</a:t>
            </a:r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it-IT" dirty="0"/>
              <a:t>AREE TEMATICHE              PERCORSI EDUCATIVI              SPORT E SANI STILI DI VITA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7BFCB5D-8667-45BD-A687-3C003FD00847}"/>
              </a:ext>
            </a:extLst>
          </p:cNvPr>
          <p:cNvSpPr/>
          <p:nvPr/>
        </p:nvSpPr>
        <p:spPr>
          <a:xfrm>
            <a:off x="7391833" y="4956309"/>
            <a:ext cx="556591" cy="79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B68FADB1-7967-47CB-B3EC-81CD53BBDD96}"/>
              </a:ext>
            </a:extLst>
          </p:cNvPr>
          <p:cNvSpPr/>
          <p:nvPr/>
        </p:nvSpPr>
        <p:spPr>
          <a:xfrm>
            <a:off x="4181923" y="4956310"/>
            <a:ext cx="556591" cy="79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A22C997-F270-4F2E-A848-C675F5B687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45" t="9510" r="15797" b="6171"/>
          <a:stretch/>
        </p:blipFill>
        <p:spPr>
          <a:xfrm rot="503816">
            <a:off x="3294749" y="4088934"/>
            <a:ext cx="1985234" cy="59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62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E73512-7DA7-413D-B809-96CF4EE4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473107"/>
            <a:ext cx="8911687" cy="2244925"/>
          </a:xfrm>
        </p:spPr>
        <p:txBody>
          <a:bodyPr anchor="ctr">
            <a:normAutofit/>
          </a:bodyPr>
          <a:lstStyle/>
          <a:p>
            <a:pPr algn="ctr"/>
            <a:r>
              <a:rPr lang="it-IT" sz="3100" b="1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Cat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it-IT" sz="3100" b="1" kern="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Juniores M/F</a:t>
            </a:r>
            <a:r>
              <a:rPr lang="it-IT" sz="3100" b="1" kern="0" spc="-2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(2003/04/05/06)</a:t>
            </a:r>
            <a:br>
              <a:rPr lang="it-IT" sz="3100" b="1" i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 mt</a:t>
            </a:r>
            <a: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  <a:t> piani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spc="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Salto in l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ungo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Fermo</a:t>
            </a:r>
            <a:b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Vortex (lancio da fermo)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Staffetta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it-IT" sz="27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30mt corsa</a:t>
            </a:r>
            <a:r>
              <a:rPr lang="it-IT" sz="27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(opzionale)</a:t>
            </a:r>
            <a:endParaRPr lang="it-IT" sz="2700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D7410BF-BF4F-43B2-A97B-BC2CA27EF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556092"/>
              </p:ext>
            </p:extLst>
          </p:nvPr>
        </p:nvGraphicFramePr>
        <p:xfrm>
          <a:off x="2592924" y="3137482"/>
          <a:ext cx="2880574" cy="26254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0191">
                  <a:extLst>
                    <a:ext uri="{9D8B030D-6E8A-4147-A177-3AD203B41FA5}">
                      <a16:colId xmlns:a16="http://schemas.microsoft.com/office/drawing/2014/main" val="2548655340"/>
                    </a:ext>
                  </a:extLst>
                </a:gridCol>
                <a:gridCol w="959120">
                  <a:extLst>
                    <a:ext uri="{9D8B030D-6E8A-4147-A177-3AD203B41FA5}">
                      <a16:colId xmlns:a16="http://schemas.microsoft.com/office/drawing/2014/main" val="1525034780"/>
                    </a:ext>
                  </a:extLst>
                </a:gridCol>
                <a:gridCol w="961263">
                  <a:extLst>
                    <a:ext uri="{9D8B030D-6E8A-4147-A177-3AD203B41FA5}">
                      <a16:colId xmlns:a16="http://schemas.microsoft.com/office/drawing/2014/main" val="2222192609"/>
                    </a:ext>
                  </a:extLst>
                </a:gridCol>
              </a:tblGrid>
              <a:tr h="367338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mt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piani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512157"/>
                  </a:ext>
                </a:extLst>
              </a:tr>
              <a:tr h="36985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3950349"/>
                  </a:ext>
                </a:extLst>
              </a:tr>
              <a:tr h="36985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5”10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7442427"/>
                  </a:ext>
                </a:extLst>
              </a:tr>
              <a:tr h="36733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4”70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5”80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1222316"/>
                  </a:ext>
                </a:extLst>
              </a:tr>
              <a:tr h="39124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5”30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8368273"/>
                  </a:ext>
                </a:extLst>
              </a:tr>
              <a:tr h="36733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6”10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3348235"/>
                  </a:ext>
                </a:extLst>
              </a:tr>
              <a:tr h="39249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&gt;6”10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&gt;7”40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605346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52C2EF7-A0A1-4EFB-97DB-AB40F171C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75845"/>
              </p:ext>
            </p:extLst>
          </p:nvPr>
        </p:nvGraphicFramePr>
        <p:xfrm>
          <a:off x="5780377" y="3137482"/>
          <a:ext cx="2880573" cy="26254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4762">
                  <a:extLst>
                    <a:ext uri="{9D8B030D-6E8A-4147-A177-3AD203B41FA5}">
                      <a16:colId xmlns:a16="http://schemas.microsoft.com/office/drawing/2014/main" val="4074808862"/>
                    </a:ext>
                  </a:extLst>
                </a:gridCol>
                <a:gridCol w="934762">
                  <a:extLst>
                    <a:ext uri="{9D8B030D-6E8A-4147-A177-3AD203B41FA5}">
                      <a16:colId xmlns:a16="http://schemas.microsoft.com/office/drawing/2014/main" val="379427108"/>
                    </a:ext>
                  </a:extLst>
                </a:gridCol>
                <a:gridCol w="1011049">
                  <a:extLst>
                    <a:ext uri="{9D8B030D-6E8A-4147-A177-3AD203B41FA5}">
                      <a16:colId xmlns:a16="http://schemas.microsoft.com/office/drawing/2014/main" val="2373927599"/>
                    </a:ext>
                  </a:extLst>
                </a:gridCol>
              </a:tblGrid>
              <a:tr h="342309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salto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</a:t>
                      </a:r>
                      <a:r>
                        <a:rPr lang="it-IT" sz="1400" spc="-1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lungo da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fermo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1755"/>
                  </a:ext>
                </a:extLst>
              </a:tr>
              <a:tr h="27163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3850664"/>
                  </a:ext>
                </a:extLst>
              </a:tr>
              <a:tr h="39249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&gt;=2,3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&gt;=2,00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8738176"/>
                  </a:ext>
                </a:extLst>
              </a:tr>
              <a:tr h="415227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2,10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1,80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991014"/>
                  </a:ext>
                </a:extLst>
              </a:tr>
              <a:tr h="39249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1,90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0159839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7269166"/>
                  </a:ext>
                </a:extLst>
              </a:tr>
              <a:tr h="39249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&lt;1,70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1627375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E1E1CC2B-7411-4A35-800E-9C4A945C2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00503"/>
              </p:ext>
            </p:extLst>
          </p:nvPr>
        </p:nvGraphicFramePr>
        <p:xfrm>
          <a:off x="8967829" y="3124899"/>
          <a:ext cx="2880573" cy="26380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0191">
                  <a:extLst>
                    <a:ext uri="{9D8B030D-6E8A-4147-A177-3AD203B41FA5}">
                      <a16:colId xmlns:a16="http://schemas.microsoft.com/office/drawing/2014/main" val="4164460731"/>
                    </a:ext>
                  </a:extLst>
                </a:gridCol>
                <a:gridCol w="958041">
                  <a:extLst>
                    <a:ext uri="{9D8B030D-6E8A-4147-A177-3AD203B41FA5}">
                      <a16:colId xmlns:a16="http://schemas.microsoft.com/office/drawing/2014/main" val="132703242"/>
                    </a:ext>
                  </a:extLst>
                </a:gridCol>
                <a:gridCol w="962341">
                  <a:extLst>
                    <a:ext uri="{9D8B030D-6E8A-4147-A177-3AD203B41FA5}">
                      <a16:colId xmlns:a16="http://schemas.microsoft.com/office/drawing/2014/main" val="2549887185"/>
                    </a:ext>
                  </a:extLst>
                </a:gridCol>
              </a:tblGrid>
              <a:tr h="372239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lancio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del</a:t>
                      </a:r>
                      <a:r>
                        <a:rPr lang="it-IT" sz="1400" spc="-1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vortex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24695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9041210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&gt;=40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2854113"/>
                  </a:ext>
                </a:extLst>
              </a:tr>
              <a:tr h="372239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5013966"/>
                  </a:ext>
                </a:extLst>
              </a:tr>
              <a:tr h="39091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380411"/>
                  </a:ext>
                </a:extLst>
              </a:tr>
              <a:tr h="372239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7186372"/>
                  </a:ext>
                </a:extLst>
              </a:tr>
              <a:tr h="39091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&lt;27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300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59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02E0E1-3CC8-49A5-9BF2-07A0D352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90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 err="1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Scheda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tecnica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sz="240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supporto 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 la </a:t>
            </a:r>
            <a:r>
              <a:rPr lang="en-US" sz="2400" dirty="0" err="1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succesiva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compilazione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sz="2400" dirty="0" err="1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invio</a:t>
            </a:r>
            <a:r>
              <a:rPr lang="en-US" sz="2400" dirty="0">
                <a:solidFill>
                  <a:srgbClr val="FE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del Forms</a:t>
            </a:r>
          </a:p>
        </p:txBody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22868FC-5943-4FBE-A4A1-CE2C77535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125368"/>
              </p:ext>
            </p:extLst>
          </p:nvPr>
        </p:nvGraphicFramePr>
        <p:xfrm>
          <a:off x="5776170" y="355672"/>
          <a:ext cx="5741573" cy="3051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766">
                  <a:extLst>
                    <a:ext uri="{9D8B030D-6E8A-4147-A177-3AD203B41FA5}">
                      <a16:colId xmlns:a16="http://schemas.microsoft.com/office/drawing/2014/main" val="494406423"/>
                    </a:ext>
                  </a:extLst>
                </a:gridCol>
                <a:gridCol w="372204">
                  <a:extLst>
                    <a:ext uri="{9D8B030D-6E8A-4147-A177-3AD203B41FA5}">
                      <a16:colId xmlns:a16="http://schemas.microsoft.com/office/drawing/2014/main" val="862729620"/>
                    </a:ext>
                  </a:extLst>
                </a:gridCol>
                <a:gridCol w="950480">
                  <a:extLst>
                    <a:ext uri="{9D8B030D-6E8A-4147-A177-3AD203B41FA5}">
                      <a16:colId xmlns:a16="http://schemas.microsoft.com/office/drawing/2014/main" val="3486253770"/>
                    </a:ext>
                  </a:extLst>
                </a:gridCol>
                <a:gridCol w="373311">
                  <a:extLst>
                    <a:ext uri="{9D8B030D-6E8A-4147-A177-3AD203B41FA5}">
                      <a16:colId xmlns:a16="http://schemas.microsoft.com/office/drawing/2014/main" val="3446439214"/>
                    </a:ext>
                  </a:extLst>
                </a:gridCol>
                <a:gridCol w="700115">
                  <a:extLst>
                    <a:ext uri="{9D8B030D-6E8A-4147-A177-3AD203B41FA5}">
                      <a16:colId xmlns:a16="http://schemas.microsoft.com/office/drawing/2014/main" val="915184599"/>
                    </a:ext>
                  </a:extLst>
                </a:gridCol>
                <a:gridCol w="373311">
                  <a:extLst>
                    <a:ext uri="{9D8B030D-6E8A-4147-A177-3AD203B41FA5}">
                      <a16:colId xmlns:a16="http://schemas.microsoft.com/office/drawing/2014/main" val="859637631"/>
                    </a:ext>
                  </a:extLst>
                </a:gridCol>
                <a:gridCol w="664665">
                  <a:extLst>
                    <a:ext uri="{9D8B030D-6E8A-4147-A177-3AD203B41FA5}">
                      <a16:colId xmlns:a16="http://schemas.microsoft.com/office/drawing/2014/main" val="2097012812"/>
                    </a:ext>
                  </a:extLst>
                </a:gridCol>
                <a:gridCol w="558316">
                  <a:extLst>
                    <a:ext uri="{9D8B030D-6E8A-4147-A177-3AD203B41FA5}">
                      <a16:colId xmlns:a16="http://schemas.microsoft.com/office/drawing/2014/main" val="3217671150"/>
                    </a:ext>
                  </a:extLst>
                </a:gridCol>
                <a:gridCol w="542806">
                  <a:extLst>
                    <a:ext uri="{9D8B030D-6E8A-4147-A177-3AD203B41FA5}">
                      <a16:colId xmlns:a16="http://schemas.microsoft.com/office/drawing/2014/main" val="1598629997"/>
                    </a:ext>
                  </a:extLst>
                </a:gridCol>
                <a:gridCol w="612599">
                  <a:extLst>
                    <a:ext uri="{9D8B030D-6E8A-4147-A177-3AD203B41FA5}">
                      <a16:colId xmlns:a16="http://schemas.microsoft.com/office/drawing/2014/main" val="2782059989"/>
                    </a:ext>
                  </a:extLst>
                </a:gridCol>
              </a:tblGrid>
              <a:tr h="21827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it-IT" sz="1700" u="none" strike="noStrike" dirty="0">
                          <a:effectLst/>
                        </a:rPr>
                        <a:t>TRIATHLON </a:t>
                      </a:r>
                      <a:endParaRPr lang="it-IT" sz="17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91089"/>
                  </a:ext>
                </a:extLst>
              </a:tr>
              <a:tr h="124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3760617563"/>
                  </a:ext>
                </a:extLst>
              </a:tr>
              <a:tr h="1947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CLASSE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DENOMINAZIONE ISTITUTO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DOCENTE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114500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4198504801"/>
                  </a:ext>
                </a:extLst>
              </a:tr>
              <a:tr h="10857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CLASSIFICA MASCHILE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43338"/>
                  </a:ext>
                </a:extLst>
              </a:tr>
              <a:tr h="1947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COGNOME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NOME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  SALTO IN LUNGO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     CORSA 30 MT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LANCIO DEL VORTEX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STAFFETTA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GENERALE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3282543464"/>
                  </a:ext>
                </a:extLst>
              </a:tr>
              <a:tr h="10857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MISURA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TEMPO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MISURA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TEMPO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TOT. PUNTI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948042593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1780929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3558796857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007259492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273963722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25021088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 dirty="0">
                          <a:effectLst/>
                        </a:rPr>
                        <a:t> 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9527502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2930839776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829515013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88503463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986586994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3091801447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66150970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805171280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952990891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705474141"/>
                  </a:ext>
                </a:extLst>
              </a:tr>
              <a:tr h="1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 dirty="0">
                          <a:effectLst/>
                        </a:rPr>
                        <a:t>0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0744958"/>
                  </a:ext>
                </a:extLst>
              </a:tr>
            </a:tbl>
          </a:graphicData>
        </a:graphic>
      </p:graphicFrame>
      <p:graphicFrame>
        <p:nvGraphicFramePr>
          <p:cNvPr id="43" name="Tabella 42">
            <a:extLst>
              <a:ext uri="{FF2B5EF4-FFF2-40B4-BE49-F238E27FC236}">
                <a16:creationId xmlns:a16="http://schemas.microsoft.com/office/drawing/2014/main" id="{A343D272-72F6-4297-98B2-57B4EC7CB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73548"/>
              </p:ext>
            </p:extLst>
          </p:nvPr>
        </p:nvGraphicFramePr>
        <p:xfrm>
          <a:off x="5776170" y="3519399"/>
          <a:ext cx="5718426" cy="3068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372">
                  <a:extLst>
                    <a:ext uri="{9D8B030D-6E8A-4147-A177-3AD203B41FA5}">
                      <a16:colId xmlns:a16="http://schemas.microsoft.com/office/drawing/2014/main" val="494406423"/>
                    </a:ext>
                  </a:extLst>
                </a:gridCol>
                <a:gridCol w="370703">
                  <a:extLst>
                    <a:ext uri="{9D8B030D-6E8A-4147-A177-3AD203B41FA5}">
                      <a16:colId xmlns:a16="http://schemas.microsoft.com/office/drawing/2014/main" val="862729620"/>
                    </a:ext>
                  </a:extLst>
                </a:gridCol>
                <a:gridCol w="946648">
                  <a:extLst>
                    <a:ext uri="{9D8B030D-6E8A-4147-A177-3AD203B41FA5}">
                      <a16:colId xmlns:a16="http://schemas.microsoft.com/office/drawing/2014/main" val="3486253770"/>
                    </a:ext>
                  </a:extLst>
                </a:gridCol>
                <a:gridCol w="371806">
                  <a:extLst>
                    <a:ext uri="{9D8B030D-6E8A-4147-A177-3AD203B41FA5}">
                      <a16:colId xmlns:a16="http://schemas.microsoft.com/office/drawing/2014/main" val="3446439214"/>
                    </a:ext>
                  </a:extLst>
                </a:gridCol>
                <a:gridCol w="697293">
                  <a:extLst>
                    <a:ext uri="{9D8B030D-6E8A-4147-A177-3AD203B41FA5}">
                      <a16:colId xmlns:a16="http://schemas.microsoft.com/office/drawing/2014/main" val="915184599"/>
                    </a:ext>
                  </a:extLst>
                </a:gridCol>
                <a:gridCol w="371806">
                  <a:extLst>
                    <a:ext uri="{9D8B030D-6E8A-4147-A177-3AD203B41FA5}">
                      <a16:colId xmlns:a16="http://schemas.microsoft.com/office/drawing/2014/main" val="859637631"/>
                    </a:ext>
                  </a:extLst>
                </a:gridCol>
                <a:gridCol w="661986">
                  <a:extLst>
                    <a:ext uri="{9D8B030D-6E8A-4147-A177-3AD203B41FA5}">
                      <a16:colId xmlns:a16="http://schemas.microsoft.com/office/drawing/2014/main" val="2097012812"/>
                    </a:ext>
                  </a:extLst>
                </a:gridCol>
                <a:gridCol w="556065">
                  <a:extLst>
                    <a:ext uri="{9D8B030D-6E8A-4147-A177-3AD203B41FA5}">
                      <a16:colId xmlns:a16="http://schemas.microsoft.com/office/drawing/2014/main" val="3217671150"/>
                    </a:ext>
                  </a:extLst>
                </a:gridCol>
                <a:gridCol w="540618">
                  <a:extLst>
                    <a:ext uri="{9D8B030D-6E8A-4147-A177-3AD203B41FA5}">
                      <a16:colId xmlns:a16="http://schemas.microsoft.com/office/drawing/2014/main" val="1598629997"/>
                    </a:ext>
                  </a:extLst>
                </a:gridCol>
                <a:gridCol w="610129">
                  <a:extLst>
                    <a:ext uri="{9D8B030D-6E8A-4147-A177-3AD203B41FA5}">
                      <a16:colId xmlns:a16="http://schemas.microsoft.com/office/drawing/2014/main" val="2782059989"/>
                    </a:ext>
                  </a:extLst>
                </a:gridCol>
              </a:tblGrid>
              <a:tr h="265352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it-IT" sz="1700" u="none" strike="noStrike" dirty="0">
                          <a:effectLst/>
                        </a:rPr>
                        <a:t>TRIATHLON </a:t>
                      </a:r>
                      <a:endParaRPr lang="it-IT" sz="17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91089"/>
                  </a:ext>
                </a:extLst>
              </a:tr>
              <a:tr h="14274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3760617563"/>
                  </a:ext>
                </a:extLst>
              </a:tr>
              <a:tr h="2500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CLASSE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DENOMINAZIONE ISTITUTO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DOCENTE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114500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4198504801"/>
                  </a:ext>
                </a:extLst>
              </a:tr>
              <a:tr h="12741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CLASSIFICA FEMMINILE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43338"/>
                  </a:ext>
                </a:extLst>
              </a:tr>
              <a:tr h="2500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COGNOME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NOME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  SALTO IN LUNGO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     CORSA 30 MT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LANCIO DEL VORTEX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STAFFETTA</a:t>
                      </a:r>
                      <a:endParaRPr lang="it-IT" sz="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GENERALE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3282543464"/>
                  </a:ext>
                </a:extLst>
              </a:tr>
              <a:tr h="12741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MISURA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TEMPO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MISURA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PUNTI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TEMPO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TOT. PUNTI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extLst>
                  <a:ext uri="{0D108BD9-81ED-4DB2-BD59-A6C34878D82A}">
                    <a16:rowId xmlns:a16="http://schemas.microsoft.com/office/drawing/2014/main" val="948042593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1780929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3558796857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007259492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273963722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25021088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 dirty="0">
                          <a:effectLst/>
                        </a:rPr>
                        <a:t> 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9527502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2930839776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829515013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88503463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986586994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3091801447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66150970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805171280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1952990891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705474141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u="none" strike="noStrike" dirty="0">
                          <a:effectLst/>
                        </a:rPr>
                        <a:t>0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8" marR="4778" marT="4778" marB="0" anchor="ctr"/>
                </a:tc>
                <a:extLst>
                  <a:ext uri="{0D108BD9-81ED-4DB2-BD59-A6C34878D82A}">
                    <a16:rowId xmlns:a16="http://schemas.microsoft.com/office/drawing/2014/main" val="440744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5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814798-7487-477D-A6F0-F46DF87D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3711" y="2938943"/>
            <a:ext cx="8915400" cy="2513901"/>
          </a:xfrm>
        </p:spPr>
        <p:txBody>
          <a:bodyPr/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https://www.miur.gov.it/web/guest/anno-scolastico-2021-22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www.campionatistudenteschi.it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 partire da 31 gennaio e fino al 28 febbraio 2022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6651D26-F81E-4235-B486-0DE7CEC779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8904" y="321289"/>
            <a:ext cx="429370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6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D6BC76-D2A0-45F2-8B45-C88D8CE6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651" y="691222"/>
            <a:ext cx="9476155" cy="692962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CONCORSO MENS SANA IN CORPORE SANO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47B405-53B2-48A5-86A0-7B448206E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406" y="2155271"/>
            <a:ext cx="8915400" cy="2903290"/>
          </a:xfrm>
        </p:spPr>
        <p:txBody>
          <a:bodyPr>
            <a:normAutofit fontScale="85000" lnSpcReduction="20000"/>
          </a:bodyPr>
          <a:lstStyle/>
          <a:p>
            <a:r>
              <a:rPr lang="it-IT" sz="1800" b="1" kern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“Relazioni ed emozioni nello sport: quando l’attività motoria diventa passione, gioco, condivisione, sfida ”</a:t>
            </a:r>
          </a:p>
          <a:p>
            <a:pPr marL="0" indent="0">
              <a:buNone/>
            </a:pPr>
            <a:endParaRPr lang="it-IT" sz="1800" b="1" kern="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b="1" kern="0" dirty="0">
                <a:latin typeface="Verdana" panose="020B0604030504040204" pitchFamily="34" charset="0"/>
                <a:cs typeface="Times New Roman" panose="02020603050405020304" pitchFamily="18" charset="0"/>
              </a:rPr>
              <a:t>Adesioni tramite Forms</a:t>
            </a:r>
          </a:p>
          <a:p>
            <a:pPr marL="0" indent="0">
              <a:buNone/>
            </a:pPr>
            <a:endParaRPr lang="it-IT" b="1" kern="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it-IT" b="1" kern="0" dirty="0">
                <a:latin typeface="Verdana" panose="020B0604030504040204" pitchFamily="34" charset="0"/>
                <a:cs typeface="Times New Roman" panose="02020603050405020304" pitchFamily="18" charset="0"/>
              </a:rPr>
              <a:t>Scadenza prodotti multimediali entro il 6 maggio 2022</a:t>
            </a:r>
          </a:p>
          <a:p>
            <a:pPr marL="0" indent="0">
              <a:buNone/>
            </a:pPr>
            <a:endParaRPr lang="it-IT" b="1" kern="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Verranno premiati i primi tre istituti di ogni provincia di primo e secondo grado in base alla graduatoria definita nel bando, tramite dei Voucher destinati a materiale sportivo</a:t>
            </a:r>
          </a:p>
        </p:txBody>
      </p:sp>
    </p:spTree>
    <p:extLst>
      <p:ext uri="{BB962C8B-B14F-4D97-AF65-F5344CB8AC3E}">
        <p14:creationId xmlns:p14="http://schemas.microsoft.com/office/powerpoint/2010/main" val="321155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acco matto in una partita a scacchi">
            <a:extLst>
              <a:ext uri="{FF2B5EF4-FFF2-40B4-BE49-F238E27FC236}">
                <a16:creationId xmlns:a16="http://schemas.microsoft.com/office/drawing/2014/main" id="{32A14F06-6CE1-4FB1-B1F5-2BFF0187E6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83" r="8697" b="2"/>
          <a:stretch/>
        </p:blipFill>
        <p:spPr>
          <a:xfrm>
            <a:off x="4485557" y="10"/>
            <a:ext cx="7706443" cy="6857990"/>
          </a:xfrm>
          <a:prstGeom prst="rect">
            <a:avLst/>
          </a:prstGeom>
        </p:spPr>
      </p:pic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66165AA-D201-4684-8681-8563C45AC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264" y="3230288"/>
            <a:ext cx="5898831" cy="2138665"/>
          </a:xfrm>
        </p:spPr>
        <p:txBody>
          <a:bodyPr>
            <a:normAutofit/>
          </a:bodyPr>
          <a:lstStyle/>
          <a:p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TORNEO REGIONALE SCACCHI ONLINE _ 	02 FEBBRAIO 2022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BASEBALL5</a:t>
            </a:r>
            <a:b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CANOTTAGGIO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B7314C00-02A1-4AE2-9468-46D8B6D09EF5}"/>
              </a:ext>
            </a:extLst>
          </p:cNvPr>
          <p:cNvSpPr txBox="1">
            <a:spLocks/>
          </p:cNvSpPr>
          <p:nvPr/>
        </p:nvSpPr>
        <p:spPr>
          <a:xfrm>
            <a:off x="500264" y="1741241"/>
            <a:ext cx="512874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OFFERTE SPORTIVE</a:t>
            </a:r>
          </a:p>
        </p:txBody>
      </p:sp>
    </p:spTree>
    <p:extLst>
      <p:ext uri="{BB962C8B-B14F-4D97-AF65-F5344CB8AC3E}">
        <p14:creationId xmlns:p14="http://schemas.microsoft.com/office/powerpoint/2010/main" val="35248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6EE819-2CF9-45D5-9A78-8FC63480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030" y="582881"/>
            <a:ext cx="8911687" cy="778087"/>
          </a:xfrm>
        </p:spPr>
        <p:txBody>
          <a:bodyPr/>
          <a:lstStyle/>
          <a:p>
            <a:r>
              <a:rPr lang="it-IT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CONTEST TRIATHLON</a:t>
            </a:r>
          </a:p>
        </p:txBody>
      </p:sp>
      <p:pic>
        <p:nvPicPr>
          <p:cNvPr id="4" name="image13.jpeg">
            <a:extLst>
              <a:ext uri="{FF2B5EF4-FFF2-40B4-BE49-F238E27FC236}">
                <a16:creationId xmlns:a16="http://schemas.microsoft.com/office/drawing/2014/main" id="{73DB391D-9B65-4056-AF39-7230CDA5179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0939" y="1507091"/>
            <a:ext cx="3014800" cy="2561326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5" name="image18.png">
            <a:extLst>
              <a:ext uri="{FF2B5EF4-FFF2-40B4-BE49-F238E27FC236}">
                <a16:creationId xmlns:a16="http://schemas.microsoft.com/office/drawing/2014/main" id="{101AE33D-E5B7-49D3-BC4D-7A6890E84AA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1357" y="1489661"/>
            <a:ext cx="2908349" cy="2561326"/>
          </a:xfrm>
          <a:prstGeom prst="rect">
            <a:avLst/>
          </a:prstGeom>
          <a:noFill/>
          <a:ln w="25400">
            <a:solidFill>
              <a:srgbClr val="00B050"/>
            </a:solidFill>
          </a:ln>
          <a:effectLst>
            <a:softEdge rad="0"/>
          </a:effec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30B11DE-DE36-450B-BACE-1ADCE8A740B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262" y="1507091"/>
            <a:ext cx="2908349" cy="2464545"/>
          </a:xfrm>
          <a:prstGeom prst="rect">
            <a:avLst/>
          </a:prstGeom>
          <a:solidFill>
            <a:srgbClr val="00B050">
              <a:alpha val="98000"/>
            </a:srgbClr>
          </a:solidFill>
          <a:ln w="25400">
            <a:solidFill>
              <a:srgbClr val="00B050"/>
            </a:solidFill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F6532D-3B53-4F26-8F10-BE8184BB25AB}"/>
              </a:ext>
            </a:extLst>
          </p:cNvPr>
          <p:cNvSpPr txBox="1"/>
          <p:nvPr/>
        </p:nvSpPr>
        <p:spPr>
          <a:xfrm>
            <a:off x="8623016" y="4029671"/>
            <a:ext cx="2755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Lancio del vortex da fermo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539BAB-8921-41FA-BEAD-7694928F3DDD}"/>
              </a:ext>
            </a:extLst>
          </p:cNvPr>
          <p:cNvSpPr txBox="1"/>
          <p:nvPr/>
        </p:nvSpPr>
        <p:spPr>
          <a:xfrm>
            <a:off x="5061915" y="4399003"/>
            <a:ext cx="2664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" algn="just">
              <a:tabLst>
                <a:tab pos="847090" algn="l"/>
              </a:tabLst>
            </a:pPr>
            <a:r>
              <a:rPr lang="it-IT" sz="18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Staffetta 2x2  30 mt. 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3" name="Immagine 12" descr="Ragazzo E Ragazza Che Corrono Insieme, Bambini Che Fanno Il Fumetto  Illustrazione Vettoriale - Illustrazione di isolato, sviluppo: 159419800">
            <a:extLst>
              <a:ext uri="{FF2B5EF4-FFF2-40B4-BE49-F238E27FC236}">
                <a16:creationId xmlns:a16="http://schemas.microsoft.com/office/drawing/2014/main" id="{C6F073AC-D8E4-46C6-8BC8-8BAC0AA0BDBC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7" t="12807" r="20437" b="9292"/>
          <a:stretch/>
        </p:blipFill>
        <p:spPr bwMode="auto">
          <a:xfrm>
            <a:off x="4505739" y="5152154"/>
            <a:ext cx="372745" cy="3975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magine 13" descr="29 aprile, “Festa dell&amp;#39;Atletica” | Istituto Comprensivo di Castelnuovo Don  Bosco, Cocconato, Montiglio Monferrato">
            <a:extLst>
              <a:ext uri="{FF2B5EF4-FFF2-40B4-BE49-F238E27FC236}">
                <a16:creationId xmlns:a16="http://schemas.microsoft.com/office/drawing/2014/main" id="{8278EE07-69BB-434A-BBB7-28648474E8B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672" y="5219362"/>
            <a:ext cx="43688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4" descr="Ragazzo E Ragazza Che Corrono Insieme, Bambini Che Fanno Il Fumetto  Illustrazione Vettoriale - Illustrazione di isolato, sviluppo: 159419800">
            <a:extLst>
              <a:ext uri="{FF2B5EF4-FFF2-40B4-BE49-F238E27FC236}">
                <a16:creationId xmlns:a16="http://schemas.microsoft.com/office/drawing/2014/main" id="{492B64B2-5CAD-4058-BA4D-4961F707BD2F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97" t="12807" r="20438" b="13896"/>
          <a:stretch/>
        </p:blipFill>
        <p:spPr bwMode="auto">
          <a:xfrm>
            <a:off x="8174589" y="5171737"/>
            <a:ext cx="136525" cy="4286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Freccia bidirezionale orizzontale 16">
            <a:extLst>
              <a:ext uri="{FF2B5EF4-FFF2-40B4-BE49-F238E27FC236}">
                <a16:creationId xmlns:a16="http://schemas.microsoft.com/office/drawing/2014/main" id="{A5CD9114-9CCF-4084-829C-A6E6086418CD}"/>
              </a:ext>
            </a:extLst>
          </p:cNvPr>
          <p:cNvSpPr/>
          <p:nvPr/>
        </p:nvSpPr>
        <p:spPr>
          <a:xfrm>
            <a:off x="5221357" y="5219362"/>
            <a:ext cx="2204278" cy="576464"/>
          </a:xfrm>
          <a:prstGeom prst="left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30MT.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C896B6D-09EA-41BA-B338-8E71F5FA1379}"/>
              </a:ext>
            </a:extLst>
          </p:cNvPr>
          <p:cNvCxnSpPr/>
          <p:nvPr/>
        </p:nvCxnSpPr>
        <p:spPr>
          <a:xfrm flipH="1">
            <a:off x="4878484" y="5303501"/>
            <a:ext cx="342873" cy="492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magine 19">
            <a:extLst>
              <a:ext uri="{FF2B5EF4-FFF2-40B4-BE49-F238E27FC236}">
                <a16:creationId xmlns:a16="http://schemas.microsoft.com/office/drawing/2014/main" id="{A425E314-C955-41E1-B34C-A1AB7F1A06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66322" y="5409862"/>
            <a:ext cx="359695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82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583EB2-F5B6-4FDD-B1B4-1A5F88F1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2040" y="927652"/>
            <a:ext cx="7222921" cy="4798039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Scuole</a:t>
            </a:r>
            <a:r>
              <a:rPr lang="it-IT" sz="1800" b="1" u="sng" spc="-1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Secondarie</a:t>
            </a:r>
            <a:r>
              <a:rPr lang="it-IT" sz="1800" b="1" u="sng" spc="-1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lang="it-IT" sz="1800" b="1" u="sng" spc="-1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sz="1800" b="1" u="sng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Grado</a:t>
            </a: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Ragazzi/e</a:t>
            </a:r>
            <a:r>
              <a:rPr lang="it-IT" sz="1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(2010/11)</a:t>
            </a: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Cadetti/e</a:t>
            </a:r>
            <a:r>
              <a:rPr lang="it-IT" sz="1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(2008/9/10)</a:t>
            </a:r>
            <a:r>
              <a:rPr lang="it-IT" sz="18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endParaRPr lang="it-IT" sz="18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88620">
              <a:spcBef>
                <a:spcPts val="800"/>
              </a:spcBef>
              <a:spcAft>
                <a:spcPts val="0"/>
              </a:spcAft>
            </a:pPr>
            <a:r>
              <a:rPr lang="it-IT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Scuole</a:t>
            </a:r>
            <a:r>
              <a:rPr lang="it-IT" sz="1800" b="1" u="sng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Secondarie</a:t>
            </a:r>
            <a:r>
              <a:rPr lang="it-IT" sz="1800" b="1" u="sng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di</a:t>
            </a:r>
            <a:r>
              <a:rPr lang="it-IT" sz="1800" b="1" u="sng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 Grado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Allievi/e</a:t>
            </a:r>
            <a:r>
              <a:rPr lang="it-IT" sz="1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(2005/6/7/8)</a:t>
            </a: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Juniores</a:t>
            </a:r>
            <a:r>
              <a:rPr lang="it-IT" sz="1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M/F</a:t>
            </a:r>
            <a:r>
              <a:rPr lang="it-IT" sz="1800" b="1" spc="-1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(2003/4/5)</a:t>
            </a:r>
            <a:r>
              <a:rPr lang="it-IT" sz="18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45720" indent="0">
              <a:spcBef>
                <a:spcPts val="800"/>
              </a:spcBef>
              <a:spcAft>
                <a:spcPts val="0"/>
              </a:spcAft>
              <a:buNone/>
            </a:pPr>
            <a:endParaRPr lang="it-IT" sz="18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14655">
              <a:spcBef>
                <a:spcPts val="795"/>
              </a:spcBef>
              <a:spcAft>
                <a:spcPts val="0"/>
              </a:spcAft>
            </a:pPr>
            <a:r>
              <a:rPr lang="it-IT" sz="18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Scuole Secondarie di I e II Grado</a:t>
            </a:r>
            <a:endParaRPr lang="it-IT" sz="18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Paralimpici tutte le categorie previste</a:t>
            </a:r>
            <a:r>
              <a:rPr lang="it-IT" sz="1800" b="1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4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9B3487-9077-4002-80F0-DC400F41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796" y="380829"/>
            <a:ext cx="10586908" cy="1976477"/>
          </a:xfrm>
        </p:spPr>
        <p:txBody>
          <a:bodyPr>
            <a:noAutofit/>
          </a:bodyPr>
          <a:lstStyle/>
          <a:p>
            <a:pPr marL="2286000" marR="2343785" indent="457200" algn="ctr">
              <a:spcBef>
                <a:spcPts val="170"/>
              </a:spcBef>
              <a:spcAft>
                <a:spcPts val="0"/>
              </a:spcAft>
            </a:pPr>
            <a:r>
              <a:rPr lang="it-IT" sz="2800" b="1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Cat</a:t>
            </a:r>
            <a:r>
              <a:rPr lang="it-IT" sz="2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it-IT" sz="2800" b="1" kern="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Ragazzi/e</a:t>
            </a:r>
            <a:r>
              <a:rPr lang="it-IT" sz="2800" b="1" kern="0" spc="-2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8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(2010/11)</a:t>
            </a:r>
            <a:br>
              <a:rPr lang="it-IT" sz="2800" b="1" i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 mt piani</a:t>
            </a:r>
            <a:b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</a:rPr>
              <a:t>Salto in l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ungo</a:t>
            </a:r>
            <a:r>
              <a:rPr lang="it-IT" sz="24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lang="it-IT" sz="24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Fermo</a:t>
            </a:r>
            <a:b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Vortex (lancio da fermo)</a:t>
            </a:r>
            <a:br>
              <a:rPr lang="it-IT" sz="24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Staffetta</a:t>
            </a:r>
            <a:r>
              <a:rPr lang="it-IT" sz="24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it-IT" sz="24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it-IT" sz="24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30mt</a:t>
            </a:r>
            <a:r>
              <a:rPr lang="it-IT" sz="24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corsa</a:t>
            </a:r>
            <a:r>
              <a:rPr lang="it-IT" sz="24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(opzionale)</a:t>
            </a:r>
            <a:endParaRPr lang="it-IT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AB38F43-D5FB-4EBF-9E7C-6C0FAB108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17351"/>
              </p:ext>
            </p:extLst>
          </p:nvPr>
        </p:nvGraphicFramePr>
        <p:xfrm>
          <a:off x="5765615" y="3052257"/>
          <a:ext cx="2948893" cy="26668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5690">
                  <a:extLst>
                    <a:ext uri="{9D8B030D-6E8A-4147-A177-3AD203B41FA5}">
                      <a16:colId xmlns:a16="http://schemas.microsoft.com/office/drawing/2014/main" val="3982638931"/>
                    </a:ext>
                  </a:extLst>
                </a:gridCol>
                <a:gridCol w="955690">
                  <a:extLst>
                    <a:ext uri="{9D8B030D-6E8A-4147-A177-3AD203B41FA5}">
                      <a16:colId xmlns:a16="http://schemas.microsoft.com/office/drawing/2014/main" val="3916167581"/>
                    </a:ext>
                  </a:extLst>
                </a:gridCol>
                <a:gridCol w="1037513">
                  <a:extLst>
                    <a:ext uri="{9D8B030D-6E8A-4147-A177-3AD203B41FA5}">
                      <a16:colId xmlns:a16="http://schemas.microsoft.com/office/drawing/2014/main" val="1438717241"/>
                    </a:ext>
                  </a:extLst>
                </a:gridCol>
              </a:tblGrid>
              <a:tr h="345284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Corsa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595665"/>
                  </a:ext>
                </a:extLst>
              </a:tr>
              <a:tr h="272386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816392"/>
                  </a:ext>
                </a:extLst>
              </a:tr>
              <a:tr h="40225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4”90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8298503"/>
                  </a:ext>
                </a:extLst>
              </a:tr>
              <a:tr h="424094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0807005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6”70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3764992"/>
                  </a:ext>
                </a:extLst>
              </a:tr>
              <a:tr h="424094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7”70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6726025"/>
                  </a:ext>
                </a:extLst>
              </a:tr>
              <a:tr h="39995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&gt;7”70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&gt;8”20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1584928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5C617A9-0B04-4050-BD35-DF5C9B765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74587"/>
              </p:ext>
            </p:extLst>
          </p:nvPr>
        </p:nvGraphicFramePr>
        <p:xfrm>
          <a:off x="2592924" y="3052257"/>
          <a:ext cx="2948894" cy="26758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6734">
                  <a:extLst>
                    <a:ext uri="{9D8B030D-6E8A-4147-A177-3AD203B41FA5}">
                      <a16:colId xmlns:a16="http://schemas.microsoft.com/office/drawing/2014/main" val="3585874102"/>
                    </a:ext>
                  </a:extLst>
                </a:gridCol>
                <a:gridCol w="956734">
                  <a:extLst>
                    <a:ext uri="{9D8B030D-6E8A-4147-A177-3AD203B41FA5}">
                      <a16:colId xmlns:a16="http://schemas.microsoft.com/office/drawing/2014/main" val="3155216699"/>
                    </a:ext>
                  </a:extLst>
                </a:gridCol>
                <a:gridCol w="1035426">
                  <a:extLst>
                    <a:ext uri="{9D8B030D-6E8A-4147-A177-3AD203B41FA5}">
                      <a16:colId xmlns:a16="http://schemas.microsoft.com/office/drawing/2014/main" val="4236143615"/>
                    </a:ext>
                  </a:extLst>
                </a:gridCol>
              </a:tblGrid>
              <a:tr h="353673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Salto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</a:t>
                      </a:r>
                      <a:r>
                        <a:rPr lang="it-IT" sz="1400" spc="-1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lungo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fermo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04984"/>
                  </a:ext>
                </a:extLst>
              </a:tr>
              <a:tr h="276397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0620705"/>
                  </a:ext>
                </a:extLst>
              </a:tr>
              <a:tr h="398983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&gt;=1,9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&gt;=1,8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2951150"/>
                  </a:ext>
                </a:extLst>
              </a:tr>
              <a:tr h="423269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8971823"/>
                  </a:ext>
                </a:extLst>
              </a:tr>
              <a:tr h="401296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1,40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8576153"/>
                  </a:ext>
                </a:extLst>
              </a:tr>
              <a:tr h="423269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1,20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1,10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8099977"/>
                  </a:ext>
                </a:extLst>
              </a:tr>
              <a:tr h="398983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&lt;1,20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&lt;1,10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987152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4A29F6D-ED29-4289-B91B-637542137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89452"/>
              </p:ext>
            </p:extLst>
          </p:nvPr>
        </p:nvGraphicFramePr>
        <p:xfrm>
          <a:off x="8938305" y="3052257"/>
          <a:ext cx="2948893" cy="26851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84450">
                  <a:extLst>
                    <a:ext uri="{9D8B030D-6E8A-4147-A177-3AD203B41FA5}">
                      <a16:colId xmlns:a16="http://schemas.microsoft.com/office/drawing/2014/main" val="1370706022"/>
                    </a:ext>
                  </a:extLst>
                </a:gridCol>
                <a:gridCol w="981108">
                  <a:extLst>
                    <a:ext uri="{9D8B030D-6E8A-4147-A177-3AD203B41FA5}">
                      <a16:colId xmlns:a16="http://schemas.microsoft.com/office/drawing/2014/main" val="1798221583"/>
                    </a:ext>
                  </a:extLst>
                </a:gridCol>
                <a:gridCol w="983335">
                  <a:extLst>
                    <a:ext uri="{9D8B030D-6E8A-4147-A177-3AD203B41FA5}">
                      <a16:colId xmlns:a16="http://schemas.microsoft.com/office/drawing/2014/main" val="3281384663"/>
                    </a:ext>
                  </a:extLst>
                </a:gridCol>
              </a:tblGrid>
              <a:tr h="345284">
                <a:tc gridSpan="3"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Lancio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del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vortex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895682"/>
                  </a:ext>
                </a:extLst>
              </a:tr>
              <a:tr h="382447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988797"/>
                  </a:ext>
                </a:extLst>
              </a:tr>
              <a:tr h="380003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&gt;=38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&gt;=30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5811037"/>
                  </a:ext>
                </a:extLst>
              </a:tr>
              <a:tr h="383668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2217672"/>
                  </a:ext>
                </a:extLst>
              </a:tr>
              <a:tr h="406885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8491637"/>
                  </a:ext>
                </a:extLst>
              </a:tr>
              <a:tr h="380003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7102481"/>
                  </a:ext>
                </a:extLst>
              </a:tr>
              <a:tr h="406885"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lvl="0"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lvl="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&lt;12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3126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66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CEC23-3E4F-4073-B8C8-CB3C3C6C9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2590" y="364051"/>
            <a:ext cx="8911687" cy="202681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Cat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it-IT" sz="3100" b="1" kern="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Cadetti/e</a:t>
            </a:r>
            <a:r>
              <a:rPr lang="it-IT" sz="3100" b="1" kern="0" spc="-2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(2008/09/10)</a:t>
            </a:r>
            <a:br>
              <a:rPr lang="it-IT" sz="4000" b="1" i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 mt piani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  <a:t>Salto in l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ungo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Fermo</a:t>
            </a:r>
            <a:b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Vortex (lancio da fermo)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Staffetta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it-IT" sz="27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30mt corsa</a:t>
            </a:r>
            <a:r>
              <a:rPr lang="it-IT" sz="27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(opzionale)</a:t>
            </a:r>
            <a:endParaRPr lang="it-IT" sz="2700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1449A97-5148-4C9A-AAEC-60C3E1E22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205710"/>
              </p:ext>
            </p:extLst>
          </p:nvPr>
        </p:nvGraphicFramePr>
        <p:xfrm>
          <a:off x="5814297" y="3036840"/>
          <a:ext cx="2898219" cy="26247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9906">
                  <a:extLst>
                    <a:ext uri="{9D8B030D-6E8A-4147-A177-3AD203B41FA5}">
                      <a16:colId xmlns:a16="http://schemas.microsoft.com/office/drawing/2014/main" val="296653569"/>
                    </a:ext>
                  </a:extLst>
                </a:gridCol>
                <a:gridCol w="939906">
                  <a:extLst>
                    <a:ext uri="{9D8B030D-6E8A-4147-A177-3AD203B41FA5}">
                      <a16:colId xmlns:a16="http://schemas.microsoft.com/office/drawing/2014/main" val="4153122769"/>
                    </a:ext>
                  </a:extLst>
                </a:gridCol>
                <a:gridCol w="1018407">
                  <a:extLst>
                    <a:ext uri="{9D8B030D-6E8A-4147-A177-3AD203B41FA5}">
                      <a16:colId xmlns:a16="http://schemas.microsoft.com/office/drawing/2014/main" val="2881517458"/>
                    </a:ext>
                  </a:extLst>
                </a:gridCol>
              </a:tblGrid>
              <a:tr h="411035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Corsa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708217"/>
                  </a:ext>
                </a:extLst>
              </a:tr>
              <a:tr h="26267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8818753"/>
                  </a:ext>
                </a:extLst>
              </a:tr>
              <a:tr h="38166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4”70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5”30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5072112"/>
                  </a:ext>
                </a:extLst>
              </a:tr>
              <a:tr h="402996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0568693"/>
                  </a:ext>
                </a:extLst>
              </a:tr>
              <a:tr h="38166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6”20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6”90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7529459"/>
                  </a:ext>
                </a:extLst>
              </a:tr>
              <a:tr h="402996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7”20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7”90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797972"/>
                  </a:ext>
                </a:extLst>
              </a:tr>
              <a:tr h="38166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&gt;7”20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&gt;7”90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611939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5713657-F78E-451B-A4F2-9A57F9542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313530"/>
              </p:ext>
            </p:extLst>
          </p:nvPr>
        </p:nvGraphicFramePr>
        <p:xfrm>
          <a:off x="2542590" y="3036837"/>
          <a:ext cx="2898220" cy="2619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0246">
                  <a:extLst>
                    <a:ext uri="{9D8B030D-6E8A-4147-A177-3AD203B41FA5}">
                      <a16:colId xmlns:a16="http://schemas.microsoft.com/office/drawing/2014/main" val="2967863005"/>
                    </a:ext>
                  </a:extLst>
                </a:gridCol>
                <a:gridCol w="940246">
                  <a:extLst>
                    <a:ext uri="{9D8B030D-6E8A-4147-A177-3AD203B41FA5}">
                      <a16:colId xmlns:a16="http://schemas.microsoft.com/office/drawing/2014/main" val="2792318738"/>
                    </a:ext>
                  </a:extLst>
                </a:gridCol>
                <a:gridCol w="1017728">
                  <a:extLst>
                    <a:ext uri="{9D8B030D-6E8A-4147-A177-3AD203B41FA5}">
                      <a16:colId xmlns:a16="http://schemas.microsoft.com/office/drawing/2014/main" val="2644381349"/>
                    </a:ext>
                  </a:extLst>
                </a:gridCol>
              </a:tblGrid>
              <a:tr h="417361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Salto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</a:t>
                      </a:r>
                      <a:r>
                        <a:rPr lang="it-IT" sz="1400" spc="-1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lungo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fermo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79555"/>
                  </a:ext>
                </a:extLst>
              </a:tr>
              <a:tr h="261313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3165169"/>
                  </a:ext>
                </a:extLst>
              </a:tr>
              <a:tr h="37968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&gt;=2,0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&gt;=1,90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7706991"/>
                  </a:ext>
                </a:extLst>
              </a:tr>
              <a:tr h="40090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1,80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1,70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5983592"/>
                  </a:ext>
                </a:extLst>
              </a:tr>
              <a:tr h="37968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0433822"/>
                  </a:ext>
                </a:extLst>
              </a:tr>
              <a:tr h="40090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2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1,40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7164680"/>
                  </a:ext>
                </a:extLst>
              </a:tr>
              <a:tr h="37968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&lt;1,40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&lt;1,30</a:t>
                      </a:r>
                      <a:endParaRPr lang="it-I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8844212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2D1550D-ECF3-43B3-93C3-61C5D0E0E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768042"/>
              </p:ext>
            </p:extLst>
          </p:nvPr>
        </p:nvGraphicFramePr>
        <p:xfrm>
          <a:off x="9086003" y="3028465"/>
          <a:ext cx="2898220" cy="26341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7533">
                  <a:extLst>
                    <a:ext uri="{9D8B030D-6E8A-4147-A177-3AD203B41FA5}">
                      <a16:colId xmlns:a16="http://schemas.microsoft.com/office/drawing/2014/main" val="4047356970"/>
                    </a:ext>
                  </a:extLst>
                </a:gridCol>
                <a:gridCol w="964249">
                  <a:extLst>
                    <a:ext uri="{9D8B030D-6E8A-4147-A177-3AD203B41FA5}">
                      <a16:colId xmlns:a16="http://schemas.microsoft.com/office/drawing/2014/main" val="1800449"/>
                    </a:ext>
                  </a:extLst>
                </a:gridCol>
                <a:gridCol w="966438">
                  <a:extLst>
                    <a:ext uri="{9D8B030D-6E8A-4147-A177-3AD203B41FA5}">
                      <a16:colId xmlns:a16="http://schemas.microsoft.com/office/drawing/2014/main" val="3290241209"/>
                    </a:ext>
                  </a:extLst>
                </a:gridCol>
              </a:tblGrid>
              <a:tr h="437216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Lancio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del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vortex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609635"/>
                  </a:ext>
                </a:extLst>
              </a:tr>
              <a:tr h="36003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790605"/>
                  </a:ext>
                </a:extLst>
              </a:tr>
              <a:tr h="36003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&gt;=32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2094228"/>
                  </a:ext>
                </a:extLst>
              </a:tr>
              <a:tr h="356593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9121423"/>
                  </a:ext>
                </a:extLst>
              </a:tr>
              <a:tr h="38181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8438951"/>
                  </a:ext>
                </a:extLst>
              </a:tr>
              <a:tr h="356593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860996"/>
                  </a:ext>
                </a:extLst>
              </a:tr>
              <a:tr h="381818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&lt;17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&lt;14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8508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0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9C702-6609-4E72-A1BF-DEC7C456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535" y="405996"/>
            <a:ext cx="8911687" cy="211070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Cat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it-IT" sz="3100" b="1" kern="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Allievi/e</a:t>
            </a:r>
            <a:r>
              <a:rPr lang="it-IT" sz="3100" b="1" kern="0" spc="-2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1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(2006/07/08)</a:t>
            </a:r>
            <a:br>
              <a:rPr lang="it-IT" sz="4000" b="1" i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 mt piani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  <a:t>Salto in l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ungo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Fermo</a:t>
            </a:r>
            <a:b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Vortex (lancio da fermo)</a:t>
            </a:r>
            <a:br>
              <a:rPr lang="it-IT" sz="2700" spc="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Staffetta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it-IT" sz="27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it-IT" sz="2700" spc="-2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30mt</a:t>
            </a:r>
            <a:r>
              <a:rPr lang="it-IT" sz="2700" spc="-1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corsa</a:t>
            </a:r>
            <a:r>
              <a:rPr lang="it-IT" sz="2700" spc="-5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7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(opzionale)</a:t>
            </a:r>
            <a:endParaRPr lang="it-IT" sz="2700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76F1A05-814C-4B3C-8FB2-B7DC61D54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824067"/>
              </p:ext>
            </p:extLst>
          </p:nvPr>
        </p:nvGraphicFramePr>
        <p:xfrm>
          <a:off x="5914238" y="3011648"/>
          <a:ext cx="2894199" cy="2567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1165">
                  <a:extLst>
                    <a:ext uri="{9D8B030D-6E8A-4147-A177-3AD203B41FA5}">
                      <a16:colId xmlns:a16="http://schemas.microsoft.com/office/drawing/2014/main" val="4219481497"/>
                    </a:ext>
                  </a:extLst>
                </a:gridCol>
                <a:gridCol w="961165">
                  <a:extLst>
                    <a:ext uri="{9D8B030D-6E8A-4147-A177-3AD203B41FA5}">
                      <a16:colId xmlns:a16="http://schemas.microsoft.com/office/drawing/2014/main" val="3419001644"/>
                    </a:ext>
                  </a:extLst>
                </a:gridCol>
                <a:gridCol w="971869">
                  <a:extLst>
                    <a:ext uri="{9D8B030D-6E8A-4147-A177-3AD203B41FA5}">
                      <a16:colId xmlns:a16="http://schemas.microsoft.com/office/drawing/2014/main" val="2249868567"/>
                    </a:ext>
                  </a:extLst>
                </a:gridCol>
              </a:tblGrid>
              <a:tr h="358971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mt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piani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951105"/>
                  </a:ext>
                </a:extLst>
              </a:tr>
              <a:tr h="36119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2310930"/>
                  </a:ext>
                </a:extLst>
              </a:tr>
              <a:tr h="358971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4”30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5”20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2561846"/>
                  </a:ext>
                </a:extLst>
              </a:tr>
              <a:tr h="36230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5”90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7567692"/>
                  </a:ext>
                </a:extLst>
              </a:tr>
              <a:tr h="380087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5”80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6”60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1132897"/>
                  </a:ext>
                </a:extLst>
              </a:tr>
              <a:tr h="36230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6”60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7”50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2016313"/>
                  </a:ext>
                </a:extLst>
              </a:tr>
              <a:tr h="38342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&gt;6”60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&gt;7”50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7421226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76B3EE6-89F5-4D8F-8361-7C64EBA86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62703"/>
              </p:ext>
            </p:extLst>
          </p:nvPr>
        </p:nvGraphicFramePr>
        <p:xfrm>
          <a:off x="2667699" y="3011648"/>
          <a:ext cx="2894201" cy="2567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9790">
                  <a:extLst>
                    <a:ext uri="{9D8B030D-6E8A-4147-A177-3AD203B41FA5}">
                      <a16:colId xmlns:a16="http://schemas.microsoft.com/office/drawing/2014/main" val="3098248250"/>
                    </a:ext>
                  </a:extLst>
                </a:gridCol>
                <a:gridCol w="937589">
                  <a:extLst>
                    <a:ext uri="{9D8B030D-6E8A-4147-A177-3AD203B41FA5}">
                      <a16:colId xmlns:a16="http://schemas.microsoft.com/office/drawing/2014/main" val="3104579638"/>
                    </a:ext>
                  </a:extLst>
                </a:gridCol>
                <a:gridCol w="1016822">
                  <a:extLst>
                    <a:ext uri="{9D8B030D-6E8A-4147-A177-3AD203B41FA5}">
                      <a16:colId xmlns:a16="http://schemas.microsoft.com/office/drawing/2014/main" val="766109896"/>
                    </a:ext>
                  </a:extLst>
                </a:gridCol>
              </a:tblGrid>
              <a:tr h="349795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Salto in lungo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fermo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064282"/>
                  </a:ext>
                </a:extLst>
              </a:tr>
              <a:tr h="26292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242563"/>
                  </a:ext>
                </a:extLst>
              </a:tr>
              <a:tr h="402351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&gt;=2,2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&gt;=2,00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8377520"/>
                  </a:ext>
                </a:extLst>
              </a:tr>
              <a:tr h="39913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1,80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291844"/>
                  </a:ext>
                </a:extLst>
              </a:tr>
              <a:tr h="37696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1,80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7816354"/>
                  </a:ext>
                </a:extLst>
              </a:tr>
              <a:tr h="39913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4750962"/>
                  </a:ext>
                </a:extLst>
              </a:tr>
              <a:tr h="37696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&lt;1,50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&lt;1,40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7487952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361C862-97D3-47A4-8EA0-FB7290E5C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22195"/>
              </p:ext>
            </p:extLst>
          </p:nvPr>
        </p:nvGraphicFramePr>
        <p:xfrm>
          <a:off x="9160775" y="3011649"/>
          <a:ext cx="2894199" cy="25672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5076">
                  <a:extLst>
                    <a:ext uri="{9D8B030D-6E8A-4147-A177-3AD203B41FA5}">
                      <a16:colId xmlns:a16="http://schemas.microsoft.com/office/drawing/2014/main" val="3379611912"/>
                    </a:ext>
                  </a:extLst>
                </a:gridCol>
                <a:gridCol w="961992">
                  <a:extLst>
                    <a:ext uri="{9D8B030D-6E8A-4147-A177-3AD203B41FA5}">
                      <a16:colId xmlns:a16="http://schemas.microsoft.com/office/drawing/2014/main" val="2452459761"/>
                    </a:ext>
                  </a:extLst>
                </a:gridCol>
                <a:gridCol w="967131">
                  <a:extLst>
                    <a:ext uri="{9D8B030D-6E8A-4147-A177-3AD203B41FA5}">
                      <a16:colId xmlns:a16="http://schemas.microsoft.com/office/drawing/2014/main" val="3082128799"/>
                    </a:ext>
                  </a:extLst>
                </a:gridCol>
              </a:tblGrid>
              <a:tr h="361317"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Lancio</a:t>
                      </a:r>
                      <a:r>
                        <a:rPr lang="it-IT" sz="1400" spc="-5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del</a:t>
                      </a:r>
                      <a:r>
                        <a:rPr lang="it-IT" sz="1400" spc="-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vortex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086574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punti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mas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fem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3714572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&gt;=45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&gt;=35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4747159"/>
                  </a:ext>
                </a:extLst>
              </a:tr>
              <a:tr h="35908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179110"/>
                  </a:ext>
                </a:extLst>
              </a:tr>
              <a:tr h="38257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6503733"/>
                  </a:ext>
                </a:extLst>
              </a:tr>
              <a:tr h="35908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6493230"/>
                  </a:ext>
                </a:extLst>
              </a:tr>
              <a:tr h="38257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&lt;20</a:t>
                      </a:r>
                      <a:endParaRPr lang="it-IT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&lt;16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776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61758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506</TotalTime>
  <Words>1091</Words>
  <Application>Microsoft Office PowerPoint</Application>
  <PresentationFormat>Widescreen</PresentationFormat>
  <Paragraphs>677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Verdana</vt:lpstr>
      <vt:lpstr>Wingdings 3</vt:lpstr>
      <vt:lpstr>Filo</vt:lpstr>
      <vt:lpstr>SECONDARIE DI PRIMO E SECONDO GRADO</vt:lpstr>
      <vt:lpstr>Presentazione standard di PowerPoint</vt:lpstr>
      <vt:lpstr>CONCORSO MENS SANA IN CORPORE SANO</vt:lpstr>
      <vt:lpstr>- TORNEO REGIONALE SCACCHI ONLINE _  02 FEBBRAIO 2022  - BASEBALL5  - CANOTTAGGIO</vt:lpstr>
      <vt:lpstr>             CONTEST TRIATHLON</vt:lpstr>
      <vt:lpstr>Presentazione standard di PowerPoint</vt:lpstr>
      <vt:lpstr>Cat. Ragazzi/e (2010/11) 30 mt piani Salto in lungo da Fermo Vortex (lancio da fermo) Staffetta 4 x 30mt corsa (opzionale)</vt:lpstr>
      <vt:lpstr>Cat. Cadetti/e (2008/09/10) 30 mt piani Salto in lungo da Fermo Vortex (lancio da fermo) Staffetta 4 x 30mt corsa (opzionale)</vt:lpstr>
      <vt:lpstr>Cat. Allievi/e (2006/07/08) 30 mt piani Salto in lungo da Fermo Vortex (lancio da fermo) Staffetta 4 x 30mt corsa (opzionale)</vt:lpstr>
      <vt:lpstr>Cat. Juniores M/F (2003/04/05/06) 30 mt piani Salto in lungo da Fermo Vortex (lancio da fermo) Staffetta 4 x 30mt corsa (opzionale)</vt:lpstr>
      <vt:lpstr>Scheda tecnica di supporto per la succesiva compilazione e invio del Forms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SECONDARIE DI PRIMO E SECONDO GRADO</dc:title>
  <dc:creator>URSINO VALERIA</dc:creator>
  <cp:lastModifiedBy>FLORIO CATERINA</cp:lastModifiedBy>
  <cp:revision>41</cp:revision>
  <dcterms:created xsi:type="dcterms:W3CDTF">2022-01-19T14:30:18Z</dcterms:created>
  <dcterms:modified xsi:type="dcterms:W3CDTF">2022-01-31T12:06:11Z</dcterms:modified>
</cp:coreProperties>
</file>